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29"/>
  </p:notesMasterIdLst>
  <p:sldIdLst>
    <p:sldId id="256" r:id="rId4"/>
    <p:sldId id="257" r:id="rId5"/>
    <p:sldId id="294" r:id="rId6"/>
    <p:sldId id="273" r:id="rId7"/>
    <p:sldId id="293" r:id="rId8"/>
    <p:sldId id="260" r:id="rId9"/>
    <p:sldId id="272" r:id="rId10"/>
    <p:sldId id="287" r:id="rId11"/>
    <p:sldId id="297" r:id="rId12"/>
    <p:sldId id="299" r:id="rId13"/>
    <p:sldId id="295" r:id="rId14"/>
    <p:sldId id="285" r:id="rId15"/>
    <p:sldId id="288" r:id="rId16"/>
    <p:sldId id="300" r:id="rId17"/>
    <p:sldId id="279" r:id="rId18"/>
    <p:sldId id="280" r:id="rId19"/>
    <p:sldId id="284" r:id="rId20"/>
    <p:sldId id="281" r:id="rId21"/>
    <p:sldId id="282" r:id="rId22"/>
    <p:sldId id="283" r:id="rId23"/>
    <p:sldId id="292" r:id="rId24"/>
    <p:sldId id="290" r:id="rId25"/>
    <p:sldId id="266" r:id="rId26"/>
    <p:sldId id="298" r:id="rId27"/>
    <p:sldId id="27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nPm31EA7qXwx6UO60eWxEy9k1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CD9"/>
    <a:srgbClr val="BCC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8C39E-C3F0-4C1D-BFBC-EFAAAE4342B3}" v="13" dt="2022-04-24T08:18:35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1093" autoAdjust="0"/>
  </p:normalViewPr>
  <p:slideViewPr>
    <p:cSldViewPr snapToGrid="0">
      <p:cViewPr varScale="1">
        <p:scale>
          <a:sx n="104" d="100"/>
          <a:sy n="104" d="100"/>
        </p:scale>
        <p:origin x="2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תומר קלנר" userId="8b4e75d6f12c0c17" providerId="LiveId" clId="{8178C39E-C3F0-4C1D-BFBC-EFAAAE4342B3}"/>
    <pc:docChg chg="undo custSel addSld delSld modSld sldOrd">
      <pc:chgData name="תומר קלנר" userId="8b4e75d6f12c0c17" providerId="LiveId" clId="{8178C39E-C3F0-4C1D-BFBC-EFAAAE4342B3}" dt="2022-04-24T08:22:02.294" v="630" actId="20577"/>
      <pc:docMkLst>
        <pc:docMk/>
      </pc:docMkLst>
      <pc:sldChg chg="del">
        <pc:chgData name="תומר קלנר" userId="8b4e75d6f12c0c17" providerId="LiveId" clId="{8178C39E-C3F0-4C1D-BFBC-EFAAAE4342B3}" dt="2022-04-20T08:57:36.416" v="0" actId="2696"/>
        <pc:sldMkLst>
          <pc:docMk/>
          <pc:sldMk cId="0" sldId="259"/>
        </pc:sldMkLst>
      </pc:sldChg>
      <pc:sldChg chg="del">
        <pc:chgData name="תומר קלנר" userId="8b4e75d6f12c0c17" providerId="LiveId" clId="{8178C39E-C3F0-4C1D-BFBC-EFAAAE4342B3}" dt="2022-04-20T09:01:34.391" v="1" actId="47"/>
        <pc:sldMkLst>
          <pc:docMk/>
          <pc:sldMk cId="0" sldId="260"/>
        </pc:sldMkLst>
      </pc:sldChg>
      <pc:sldChg chg="modSp mod modShow">
        <pc:chgData name="תומר קלנר" userId="8b4e75d6f12c0c17" providerId="LiveId" clId="{8178C39E-C3F0-4C1D-BFBC-EFAAAE4342B3}" dt="2022-04-20T09:18:20.908" v="402" actId="14100"/>
        <pc:sldMkLst>
          <pc:docMk/>
          <pc:sldMk cId="0" sldId="266"/>
        </pc:sldMkLst>
        <pc:spChg chg="mod">
          <ac:chgData name="תומר קלנר" userId="8b4e75d6f12c0c17" providerId="LiveId" clId="{8178C39E-C3F0-4C1D-BFBC-EFAAAE4342B3}" dt="2022-04-20T09:18:20.908" v="402" actId="14100"/>
          <ac:spMkLst>
            <pc:docMk/>
            <pc:sldMk cId="0" sldId="266"/>
            <ac:spMk id="268" creationId="{00000000-0000-0000-0000-000000000000}"/>
          </ac:spMkLst>
        </pc:spChg>
      </pc:sldChg>
      <pc:sldChg chg="modSp mod">
        <pc:chgData name="תומר קלנר" userId="8b4e75d6f12c0c17" providerId="LiveId" clId="{8178C39E-C3F0-4C1D-BFBC-EFAAAE4342B3}" dt="2022-04-20T09:52:07.203" v="450" actId="20577"/>
        <pc:sldMkLst>
          <pc:docMk/>
          <pc:sldMk cId="0" sldId="270"/>
        </pc:sldMkLst>
        <pc:spChg chg="mod">
          <ac:chgData name="תומר קלנר" userId="8b4e75d6f12c0c17" providerId="LiveId" clId="{8178C39E-C3F0-4C1D-BFBC-EFAAAE4342B3}" dt="2022-04-20T09:52:07.203" v="450" actId="20577"/>
          <ac:spMkLst>
            <pc:docMk/>
            <pc:sldMk cId="0" sldId="270"/>
            <ac:spMk id="299" creationId="{00000000-0000-0000-0000-000000000000}"/>
          </ac:spMkLst>
        </pc:spChg>
      </pc:sldChg>
      <pc:sldChg chg="addSp modSp mod">
        <pc:chgData name="תומר קלנר" userId="8b4e75d6f12c0c17" providerId="LiveId" clId="{8178C39E-C3F0-4C1D-BFBC-EFAAAE4342B3}" dt="2022-04-20T09:02:21.908" v="6" actId="208"/>
        <pc:sldMkLst>
          <pc:docMk/>
          <pc:sldMk cId="0" sldId="272"/>
        </pc:sldMkLst>
        <pc:cxnChg chg="add mod">
          <ac:chgData name="תומר קלנר" userId="8b4e75d6f12c0c17" providerId="LiveId" clId="{8178C39E-C3F0-4C1D-BFBC-EFAAAE4342B3}" dt="2022-04-20T09:02:21.908" v="6" actId="208"/>
          <ac:cxnSpMkLst>
            <pc:docMk/>
            <pc:sldMk cId="0" sldId="272"/>
            <ac:cxnSpMk id="36" creationId="{A36C3363-E8A9-471C-BC94-43163F5680C1}"/>
          </ac:cxnSpMkLst>
        </pc:cxnChg>
      </pc:sldChg>
      <pc:sldChg chg="del">
        <pc:chgData name="תומר קלנר" userId="8b4e75d6f12c0c17" providerId="LiveId" clId="{8178C39E-C3F0-4C1D-BFBC-EFAAAE4342B3}" dt="2022-04-20T09:23:22.531" v="403" actId="2696"/>
        <pc:sldMkLst>
          <pc:docMk/>
          <pc:sldMk cId="1134350046" sldId="276"/>
        </pc:sldMkLst>
      </pc:sldChg>
      <pc:sldChg chg="del">
        <pc:chgData name="תומר קלנר" userId="8b4e75d6f12c0c17" providerId="LiveId" clId="{8178C39E-C3F0-4C1D-BFBC-EFAAAE4342B3}" dt="2022-04-20T09:52:00.220" v="445" actId="2696"/>
        <pc:sldMkLst>
          <pc:docMk/>
          <pc:sldMk cId="6130294" sldId="278"/>
        </pc:sldMkLst>
      </pc:sldChg>
      <pc:sldChg chg="modSp mod">
        <pc:chgData name="תומר קלנר" userId="8b4e75d6f12c0c17" providerId="LiveId" clId="{8178C39E-C3F0-4C1D-BFBC-EFAAAE4342B3}" dt="2022-04-20T09:23:43.255" v="413" actId="1076"/>
        <pc:sldMkLst>
          <pc:docMk/>
          <pc:sldMk cId="2359972166" sldId="279"/>
        </pc:sldMkLst>
        <pc:spChg chg="mod">
          <ac:chgData name="תומר קלנר" userId="8b4e75d6f12c0c17" providerId="LiveId" clId="{8178C39E-C3F0-4C1D-BFBC-EFAAAE4342B3}" dt="2022-04-20T09:23:40.848" v="412" actId="1076"/>
          <ac:spMkLst>
            <pc:docMk/>
            <pc:sldMk cId="2359972166" sldId="279"/>
            <ac:spMk id="6" creationId="{0E1AACDB-BF56-4C0D-9262-AE7F3AFF47D2}"/>
          </ac:spMkLst>
        </pc:spChg>
        <pc:spChg chg="mod">
          <ac:chgData name="תומר קלנר" userId="8b4e75d6f12c0c17" providerId="LiveId" clId="{8178C39E-C3F0-4C1D-BFBC-EFAAAE4342B3}" dt="2022-04-20T09:23:43.255" v="413" actId="1076"/>
          <ac:spMkLst>
            <pc:docMk/>
            <pc:sldMk cId="2359972166" sldId="279"/>
            <ac:spMk id="8" creationId="{56AA5835-75BF-4074-A090-2305AB17A5E9}"/>
          </ac:spMkLst>
        </pc:spChg>
      </pc:sldChg>
      <pc:sldChg chg="addSp delSp modSp mod">
        <pc:chgData name="תומר קלנר" userId="8b4e75d6f12c0c17" providerId="LiveId" clId="{8178C39E-C3F0-4C1D-BFBC-EFAAAE4342B3}" dt="2022-04-20T09:35:51.385" v="418" actId="1076"/>
        <pc:sldMkLst>
          <pc:docMk/>
          <pc:sldMk cId="2520110469" sldId="280"/>
        </pc:sldMkLst>
        <pc:picChg chg="del">
          <ac:chgData name="תומר קלנר" userId="8b4e75d6f12c0c17" providerId="LiveId" clId="{8178C39E-C3F0-4C1D-BFBC-EFAAAE4342B3}" dt="2022-04-20T09:35:45.121" v="416" actId="478"/>
          <ac:picMkLst>
            <pc:docMk/>
            <pc:sldMk cId="2520110469" sldId="280"/>
            <ac:picMk id="4" creationId="{A12582E2-DF6D-4BBD-9B02-9783AC664BCB}"/>
          </ac:picMkLst>
        </pc:picChg>
        <pc:picChg chg="add mod">
          <ac:chgData name="תומר קלנר" userId="8b4e75d6f12c0c17" providerId="LiveId" clId="{8178C39E-C3F0-4C1D-BFBC-EFAAAE4342B3}" dt="2022-04-20T09:35:51.385" v="418" actId="1076"/>
          <ac:picMkLst>
            <pc:docMk/>
            <pc:sldMk cId="2520110469" sldId="280"/>
            <ac:picMk id="5" creationId="{C7A6B7EF-2201-4498-B7F7-A9A3C4A3CCA5}"/>
          </ac:picMkLst>
        </pc:picChg>
      </pc:sldChg>
      <pc:sldChg chg="addSp delSp modSp mod ord">
        <pc:chgData name="תומר קלנר" userId="8b4e75d6f12c0c17" providerId="LiveId" clId="{8178C39E-C3F0-4C1D-BFBC-EFAAAE4342B3}" dt="2022-04-20T09:50:12.428" v="442" actId="14100"/>
        <pc:sldMkLst>
          <pc:docMk/>
          <pc:sldMk cId="1863120552" sldId="281"/>
        </pc:sldMkLst>
        <pc:picChg chg="del">
          <ac:chgData name="תומר קלנר" userId="8b4e75d6f12c0c17" providerId="LiveId" clId="{8178C39E-C3F0-4C1D-BFBC-EFAAAE4342B3}" dt="2022-04-20T09:50:04.138" v="438" actId="478"/>
          <ac:picMkLst>
            <pc:docMk/>
            <pc:sldMk cId="1863120552" sldId="281"/>
            <ac:picMk id="5" creationId="{A09D7B65-065B-4E4E-B1A3-4D3F24C676FF}"/>
          </ac:picMkLst>
        </pc:picChg>
        <pc:picChg chg="add mod">
          <ac:chgData name="תומר קלנר" userId="8b4e75d6f12c0c17" providerId="LiveId" clId="{8178C39E-C3F0-4C1D-BFBC-EFAAAE4342B3}" dt="2022-04-20T09:50:12.428" v="442" actId="14100"/>
          <ac:picMkLst>
            <pc:docMk/>
            <pc:sldMk cId="1863120552" sldId="281"/>
            <ac:picMk id="6" creationId="{422742FE-D589-4D91-9160-9AD887C03543}"/>
          </ac:picMkLst>
        </pc:picChg>
      </pc:sldChg>
      <pc:sldChg chg="addSp delSp modSp add mod ord">
        <pc:chgData name="תומר קלנר" userId="8b4e75d6f12c0c17" providerId="LiveId" clId="{8178C39E-C3F0-4C1D-BFBC-EFAAAE4342B3}" dt="2022-04-20T09:50:16.270" v="444"/>
        <pc:sldMkLst>
          <pc:docMk/>
          <pc:sldMk cId="2285363981" sldId="284"/>
        </pc:sldMkLst>
        <pc:picChg chg="add mod">
          <ac:chgData name="תומר קלנר" userId="8b4e75d6f12c0c17" providerId="LiveId" clId="{8178C39E-C3F0-4C1D-BFBC-EFAAAE4342B3}" dt="2022-04-20T09:45:32.321" v="435" actId="1076"/>
          <ac:picMkLst>
            <pc:docMk/>
            <pc:sldMk cId="2285363981" sldId="284"/>
            <ac:picMk id="4" creationId="{8F4FD3F7-699A-4CA5-B858-E2CEA2BEC46E}"/>
          </ac:picMkLst>
        </pc:picChg>
        <pc:picChg chg="del">
          <ac:chgData name="תומר קלנר" userId="8b4e75d6f12c0c17" providerId="LiveId" clId="{8178C39E-C3F0-4C1D-BFBC-EFAAAE4342B3}" dt="2022-04-20T09:44:17.417" v="423" actId="478"/>
          <ac:picMkLst>
            <pc:docMk/>
            <pc:sldMk cId="2285363981" sldId="284"/>
            <ac:picMk id="5" creationId="{C7A6B7EF-2201-4498-B7F7-A9A3C4A3CCA5}"/>
          </ac:picMkLst>
        </pc:picChg>
        <pc:picChg chg="add mod">
          <ac:chgData name="תומר קלנר" userId="8b4e75d6f12c0c17" providerId="LiveId" clId="{8178C39E-C3F0-4C1D-BFBC-EFAAAE4342B3}" dt="2022-04-20T09:45:29.145" v="434" actId="1076"/>
          <ac:picMkLst>
            <pc:docMk/>
            <pc:sldMk cId="2285363981" sldId="284"/>
            <ac:picMk id="7" creationId="{C94D08D7-D45E-44FE-AF8B-0CBD9CCA9F9A}"/>
          </ac:picMkLst>
        </pc:picChg>
      </pc:sldChg>
      <pc:sldChg chg="delSp new del mod">
        <pc:chgData name="תומר קלנר" userId="8b4e75d6f12c0c17" providerId="LiveId" clId="{8178C39E-C3F0-4C1D-BFBC-EFAAAE4342B3}" dt="2022-04-20T09:44:12.731" v="421" actId="47"/>
        <pc:sldMkLst>
          <pc:docMk/>
          <pc:sldMk cId="3310049622" sldId="284"/>
        </pc:sldMkLst>
        <pc:spChg chg="del">
          <ac:chgData name="תומר קלנר" userId="8b4e75d6f12c0c17" providerId="LiveId" clId="{8178C39E-C3F0-4C1D-BFBC-EFAAAE4342B3}" dt="2022-04-20T09:44:08.390" v="420" actId="478"/>
          <ac:spMkLst>
            <pc:docMk/>
            <pc:sldMk cId="3310049622" sldId="284"/>
            <ac:spMk id="2" creationId="{7789AA73-9B11-4C43-B18B-EEA95EE0BF09}"/>
          </ac:spMkLst>
        </pc:spChg>
        <pc:spChg chg="del">
          <ac:chgData name="תומר קלנר" userId="8b4e75d6f12c0c17" providerId="LiveId" clId="{8178C39E-C3F0-4C1D-BFBC-EFAAAE4342B3}" dt="2022-04-20T09:44:08.390" v="420" actId="478"/>
          <ac:spMkLst>
            <pc:docMk/>
            <pc:sldMk cId="3310049622" sldId="284"/>
            <ac:spMk id="3" creationId="{2C98F46C-444C-44D5-AB1E-CEA3D62887AF}"/>
          </ac:spMkLst>
        </pc:spChg>
      </pc:sldChg>
      <pc:sldChg chg="addSp modSp mod">
        <pc:chgData name="תומר קלנר" userId="8b4e75d6f12c0c17" providerId="LiveId" clId="{8178C39E-C3F0-4C1D-BFBC-EFAAAE4342B3}" dt="2022-04-24T08:22:02.294" v="630" actId="20577"/>
        <pc:sldMkLst>
          <pc:docMk/>
          <pc:sldMk cId="1594827849" sldId="286"/>
        </pc:sldMkLst>
        <pc:graphicFrameChg chg="add mod modGraphic">
          <ac:chgData name="תומר קלנר" userId="8b4e75d6f12c0c17" providerId="LiveId" clId="{8178C39E-C3F0-4C1D-BFBC-EFAAAE4342B3}" dt="2022-04-24T08:22:02.294" v="630" actId="20577"/>
          <ac:graphicFrameMkLst>
            <pc:docMk/>
            <pc:sldMk cId="1594827849" sldId="286"/>
            <ac:graphicFrameMk id="2" creationId="{3746BB1C-6671-4148-8641-4136B2E85B7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AMR - </a:t>
            </a:r>
            <a:r>
              <a:rPr lang="en-US" b="0" i="0" dirty="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Antimicrobial resistance</a:t>
            </a:r>
            <a:endParaRPr b="0"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NGS</a:t>
            </a:r>
            <a:r>
              <a:rPr lang="en-US" dirty="0"/>
              <a:t> - Next generation sequencing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MIC</a:t>
            </a:r>
            <a:r>
              <a:rPr lang="en-US" dirty="0"/>
              <a:t> - 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Minimum inhibitory concentration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WGS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Whole-genome sequencing</a:t>
            </a:r>
            <a:endParaRPr dirty="0"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557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/>
              <a:t>תומר 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NGS</a:t>
            </a:r>
            <a:r>
              <a:rPr lang="en-US" dirty="0"/>
              <a:t> - Next generation sequencing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MIC</a:t>
            </a:r>
            <a:r>
              <a:rPr lang="en-US" dirty="0"/>
              <a:t> - 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Minimum inhibitory concentration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WGS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Whole-genome sequencing</a:t>
            </a:r>
            <a:endParaRPr dirty="0"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71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3701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ורון תו</a:t>
            </a: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ורון תו</a:t>
            </a: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74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358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ורון תו</a:t>
            </a: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35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18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13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1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17dad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b317dadb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fb317dadb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93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ורון תו</a:t>
            </a:r>
            <a:endParaRPr dirty="0"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8" name="Google Shape;35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גל</a:t>
            </a:r>
            <a:endParaRPr dirty="0"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13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WGS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Whole-genome sequencing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dirty="0"/>
              <a:t>Phenotypic testing </a:t>
            </a:r>
            <a:r>
              <a:rPr lang="en-US" b="1" i="0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of mycobacteria </a:t>
            </a:r>
            <a:r>
              <a:rPr lang="en-US" b="0" i="0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200" b="0" i="0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uses number of methods to identify and distinguish mycobacteria species from each other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u="none" dirty="0"/>
              <a:t>Metagenomics</a:t>
            </a:r>
            <a:r>
              <a:rPr lang="en-US" b="0" u="none" dirty="0"/>
              <a:t> - </a:t>
            </a:r>
            <a:r>
              <a:rPr lang="en-US" sz="1200" b="0" i="0" u="none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study of genetic material recovered directly from environmental samples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dirty="0"/>
              <a:t>qPCR - </a:t>
            </a:r>
            <a:r>
              <a:rPr lang="en-US" b="0" dirty="0"/>
              <a:t>a technology used for measuring DNA using PCR in real time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dirty="0"/>
              <a:t>PCR</a:t>
            </a:r>
            <a:r>
              <a:rPr lang="en-US" b="0" dirty="0"/>
              <a:t> - </a:t>
            </a:r>
            <a:r>
              <a:rPr lang="en-US" b="0" i="0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Polymerase Chain Reaction</a:t>
            </a:r>
            <a:endParaRPr b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dirty="0"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גל</a:t>
            </a:r>
            <a:endParaRPr dirty="0"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49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גל</a:t>
            </a:r>
            <a:endParaRPr dirty="0"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/>
              <a:t>תומר 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NGS</a:t>
            </a:r>
            <a:r>
              <a:rPr lang="en-US" dirty="0"/>
              <a:t> - Next generation sequencing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MIC</a:t>
            </a:r>
            <a:r>
              <a:rPr lang="en-US" dirty="0"/>
              <a:t> - 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Minimum inhibitory concentration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WGS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Whole-genome sequencing</a:t>
            </a:r>
            <a:endParaRPr dirty="0"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/>
              <a:t>תומר 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NGS</a:t>
            </a:r>
            <a:r>
              <a:rPr lang="en-US" dirty="0"/>
              <a:t> - Next generation sequencing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MIC</a:t>
            </a:r>
            <a:r>
              <a:rPr lang="en-US" dirty="0"/>
              <a:t> - 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Minimum inhibitory concentration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WGS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Whole-genome sequencing</a:t>
            </a:r>
            <a:endParaRPr dirty="0"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92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bacteria \ disease types, optional treatments, decision factors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28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36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78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4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918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80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762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642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97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28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361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176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909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7360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4525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2.jp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l="-10000" r="-2000" b="-5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33562" y="94580"/>
            <a:ext cx="11362522" cy="416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9600" b="1" dirty="0">
                <a:solidFill>
                  <a:schemeClr val="tx1"/>
                </a:solidFill>
              </a:rPr>
              <a:t>G</a:t>
            </a:r>
            <a:r>
              <a:rPr lang="en-US" sz="8000" b="1" baseline="-25000" dirty="0">
                <a:solidFill>
                  <a:schemeClr val="tx1"/>
                </a:solidFill>
              </a:rPr>
              <a:t>2</a:t>
            </a:r>
            <a:r>
              <a:rPr lang="en-US" sz="9600" b="1" dirty="0">
                <a:solidFill>
                  <a:schemeClr val="tx1"/>
                </a:solidFill>
              </a:rPr>
              <a:t>P</a:t>
            </a:r>
            <a:r>
              <a:rPr lang="en-US" sz="8000" b="1" baseline="-25000" dirty="0">
                <a:solidFill>
                  <a:schemeClr val="tx1"/>
                </a:solidFill>
              </a:rPr>
              <a:t>2</a:t>
            </a:r>
            <a:r>
              <a:rPr lang="en-US" sz="9600" b="1" dirty="0">
                <a:solidFill>
                  <a:schemeClr val="tx1"/>
                </a:solidFill>
              </a:rPr>
              <a:t>S</a:t>
            </a:r>
            <a:br>
              <a:rPr lang="en-US" sz="96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Navigating AMR using 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multi-modal data analysis</a:t>
            </a:r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Recommendation System for Antibiotic Treatment</a:t>
            </a:r>
            <a:endParaRPr sz="9600" b="1" dirty="0">
              <a:solidFill>
                <a:schemeClr val="tx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406966" y="5125666"/>
            <a:ext cx="11020998" cy="14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Instructors - Prof. Jacob Moran-Gilad, Dr. Daniel Grupel &amp; Mr. Amit Weiss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- Prof. Jacob Moran-Gilad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 Gurion University of the Negev Beer Sheva, Israel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A513BC12-7F74-4380-95D1-0A446EDA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18" y="-245102"/>
            <a:ext cx="3870372" cy="4260662"/>
          </a:xfrm>
          <a:prstGeom prst="rect">
            <a:avLst/>
          </a:prstGeo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820E274-4A4E-46F5-AA5F-75475DC74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5295"/>
            <a:ext cx="1872918" cy="2196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5880DA-F14F-DC78-DC73-4F2F3F96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78" y="221672"/>
            <a:ext cx="6366594" cy="57265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>
              <a:buSzPts val="4400"/>
            </a:pPr>
            <a:r>
              <a:rPr lang="en-US" sz="4000" b="1" dirty="0">
                <a:latin typeface="Tahoma"/>
                <a:ea typeface="Tahoma"/>
                <a:cs typeface="Tahoma"/>
              </a:rPr>
              <a:t>Main Comparison Criteria</a:t>
            </a:r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347DC22F-FA63-57C5-1BEA-D1393DC89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11997"/>
              </p:ext>
            </p:extLst>
          </p:nvPr>
        </p:nvGraphicFramePr>
        <p:xfrm>
          <a:off x="260497" y="1166897"/>
          <a:ext cx="11671005" cy="4711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595">
                  <a:extLst>
                    <a:ext uri="{9D8B030D-6E8A-4147-A177-3AD203B41FA5}">
                      <a16:colId xmlns:a16="http://schemas.microsoft.com/office/drawing/2014/main" val="2878236536"/>
                    </a:ext>
                  </a:extLst>
                </a:gridCol>
                <a:gridCol w="5941410">
                  <a:extLst>
                    <a:ext uri="{9D8B030D-6E8A-4147-A177-3AD203B41FA5}">
                      <a16:colId xmlns:a16="http://schemas.microsoft.com/office/drawing/2014/main" val="1160039456"/>
                    </a:ext>
                  </a:extLst>
                </a:gridCol>
              </a:tblGrid>
              <a:tr h="536830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1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Existing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75561"/>
                  </a:ext>
                </a:extLst>
              </a:tr>
              <a:tr h="995769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Narrowing Down 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 mostly focused on specific disease or limited number of treatments and decision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Scaling Up 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 easily adjusted and scaled up to support multiple types of bacteria, treatments and decision factors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46846"/>
                  </a:ext>
                </a:extLst>
              </a:tr>
              <a:tr h="1297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driven - </a:t>
                      </a: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Inability to provide a recommendation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for patients that doesn't match existing data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Rule Based - </a:t>
                      </a: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Independence</a:t>
                      </a:r>
                      <a:r>
                        <a:rPr lang="he-IL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specific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59537"/>
                  </a:ext>
                </a:extLst>
              </a:tr>
              <a:tr h="995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 Explainability 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 most systems didn’t provide justification for chosen treatments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Easily explainable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21410"/>
                  </a:ext>
                </a:extLst>
              </a:tr>
              <a:tr h="852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Mostly </a:t>
                      </a: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Binary\categorical ranking </a:t>
                      </a:r>
                      <a:r>
                        <a:rPr lang="en-US" sz="2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Complete internal ranking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0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3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154621" y="168165"/>
            <a:ext cx="3817063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latin typeface="Tahoma"/>
                <a:ea typeface="Tahoma"/>
                <a:cs typeface="Tahoma"/>
              </a:rPr>
              <a:t>Our Solution</a:t>
            </a:r>
            <a:endParaRPr sz="4000" b="1" dirty="0">
              <a:latin typeface="Tahoma"/>
              <a:ea typeface="Tahoma"/>
              <a:cs typeface="Tahoma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7E56C2F6-EB56-16E4-FF78-AC16A423A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435" y="966951"/>
            <a:ext cx="10520467" cy="516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Single Page Application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configuration, 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- Server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architecture,    Agile method</a:t>
            </a:r>
          </a:p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modeling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he-IL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medical guidelines for Rule-Based HRS,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simulating real decision process,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guidance of infectious diseases doctors</a:t>
            </a:r>
            <a:endParaRPr lang="he-IL" alt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 Context Aware &amp; Personalized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- Adjusted process relying on specific   patient</a:t>
            </a:r>
          </a:p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Tailored &amp; Specific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Allows the use of genomic data, removing culture dependency</a:t>
            </a:r>
            <a:endParaRPr lang="en-US" alt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AMR Prediction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Using bacterium analyzed genetic sequencing data of genotype</a:t>
            </a:r>
          </a:p>
          <a:p>
            <a:pPr>
              <a:spcBef>
                <a:spcPts val="1000"/>
              </a:spcBef>
              <a:buSzPts val="2800"/>
              <a:buFontTx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Transparency &amp; Explainability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GUI</a:t>
            </a:r>
            <a:r>
              <a:rPr lang="he-IL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to disclose system’s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27739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-33339" y="0"/>
            <a:ext cx="12258676" cy="149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latin typeface="Tahoma"/>
                <a:ea typeface="Tahoma"/>
                <a:cs typeface="Tahoma"/>
              </a:rPr>
              <a:t>Our Solution</a:t>
            </a:r>
            <a:br>
              <a:rPr lang="en-US" sz="4000" b="1" dirty="0">
                <a:latin typeface="Tahoma"/>
                <a:ea typeface="Tahoma"/>
                <a:cs typeface="Tahoma"/>
              </a:rPr>
            </a:br>
            <a:r>
              <a:rPr lang="en-US" sz="4000" b="1" dirty="0">
                <a:latin typeface="Tahoma"/>
                <a:ea typeface="Tahoma"/>
                <a:cs typeface="Tahoma"/>
              </a:rPr>
              <a:t>System Architecture &amp; Workflow Overview</a:t>
            </a:r>
            <a:endParaRPr sz="4000" b="1" dirty="0">
              <a:latin typeface="Tahoma"/>
              <a:ea typeface="Tahoma"/>
              <a:cs typeface="Tahoma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1537B25-5B70-3962-630F-671612A01315}"/>
              </a:ext>
            </a:extLst>
          </p:cNvPr>
          <p:cNvSpPr txBox="1"/>
          <p:nvPr/>
        </p:nvSpPr>
        <p:spPr>
          <a:xfrm>
            <a:off x="136285" y="6011150"/>
            <a:ext cx="76033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SzPts val="2800"/>
            </a:pPr>
            <a:r>
              <a:rPr lang="en-US" sz="3200" dirty="0">
                <a:latin typeface="Tahoma"/>
                <a:ea typeface="Tahoma"/>
                <a:cs typeface="Tahoma"/>
                <a:sym typeface="Tahoma"/>
              </a:rPr>
              <a:t>Server Side – Flask,  </a:t>
            </a:r>
            <a:r>
              <a:rPr lang="en-US" sz="3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Client</a:t>
            </a:r>
            <a:r>
              <a:rPr lang="en-US" sz="3200" dirty="0">
                <a:latin typeface="Tahoma"/>
                <a:ea typeface="Tahoma"/>
                <a:cs typeface="Tahoma"/>
                <a:sym typeface="Tahoma"/>
              </a:rPr>
              <a:t> Side – Vue.js</a:t>
            </a:r>
            <a:endParaRPr lang="en-US" sz="32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5960C9C-BD03-E8DC-CD27-03AA6FA6D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6"/>
          <a:stretch/>
        </p:blipFill>
        <p:spPr>
          <a:xfrm>
            <a:off x="36945" y="1870902"/>
            <a:ext cx="12118109" cy="34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11;p2">
            <a:extLst>
              <a:ext uri="{FF2B5EF4-FFF2-40B4-BE49-F238E27FC236}">
                <a16:creationId xmlns:a16="http://schemas.microsoft.com/office/drawing/2014/main" id="{BEBD3C03-570D-F8BA-4C45-B0A89B355F00}"/>
              </a:ext>
            </a:extLst>
          </p:cNvPr>
          <p:cNvSpPr/>
          <p:nvPr/>
        </p:nvSpPr>
        <p:spPr>
          <a:xfrm rot="5400000">
            <a:off x="4601626" y="552582"/>
            <a:ext cx="1280456" cy="488778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D3EA">
              <a:alpha val="89803"/>
            </a:srgbClr>
          </a:solidFill>
          <a:ln w="25400" cap="flat" cmpd="sng">
            <a:solidFill>
              <a:srgbClr val="CCD3EA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20062" y="-48560"/>
            <a:ext cx="5449583" cy="115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Ranking Factors</a:t>
            </a:r>
            <a:endParaRPr dirty="0"/>
          </a:p>
        </p:txBody>
      </p:sp>
      <p:grpSp>
        <p:nvGrpSpPr>
          <p:cNvPr id="110" name="Google Shape;110;p2"/>
          <p:cNvGrpSpPr/>
          <p:nvPr/>
        </p:nvGrpSpPr>
        <p:grpSpPr>
          <a:xfrm>
            <a:off x="158663" y="893297"/>
            <a:ext cx="7480949" cy="2694924"/>
            <a:chOff x="3402" y="-308121"/>
            <a:chExt cx="10003624" cy="2921212"/>
          </a:xfrm>
        </p:grpSpPr>
        <p:sp>
          <p:nvSpPr>
            <p:cNvPr id="111" name="Google Shape;111;p2"/>
            <p:cNvSpPr/>
            <p:nvPr/>
          </p:nvSpPr>
          <p:spPr>
            <a:xfrm rot="5400000">
              <a:off x="6045036" y="-2810295"/>
              <a:ext cx="1387974" cy="653600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471019" y="-216607"/>
              <a:ext cx="6468250" cy="125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R="0" lvl="1" algn="l" defTabSz="914400" rtl="0" eaLnBrk="1" fontAlgn="auto" latinLnBrk="0" hangingPunct="1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AMR Of Optional Antibiotics Against The Given Bacteria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402" y="-259820"/>
              <a:ext cx="3467617" cy="1387974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208883" y="-308121"/>
              <a:ext cx="3056655" cy="1225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MIC Level</a:t>
              </a:r>
              <a:endPara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3504897" y="1360627"/>
              <a:ext cx="6468250" cy="125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R="0" lvl="1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Drug-Drug Interaction With Patient’s Routine Drugs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" name="Google Shape;111;p2">
            <a:extLst>
              <a:ext uri="{FF2B5EF4-FFF2-40B4-BE49-F238E27FC236}">
                <a16:creationId xmlns:a16="http://schemas.microsoft.com/office/drawing/2014/main" id="{42F19BFC-F5DE-45E3-81CF-27A894DF86A6}"/>
              </a:ext>
            </a:extLst>
          </p:cNvPr>
          <p:cNvSpPr/>
          <p:nvPr/>
        </p:nvSpPr>
        <p:spPr>
          <a:xfrm rot="5400000">
            <a:off x="8964711" y="1835289"/>
            <a:ext cx="2091516" cy="3788307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D3EA">
              <a:alpha val="89803"/>
            </a:srgbClr>
          </a:solidFill>
          <a:ln w="25400" cap="flat" cmpd="sng">
            <a:solidFill>
              <a:srgbClr val="CCD3EA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112;p2">
            <a:extLst>
              <a:ext uri="{FF2B5EF4-FFF2-40B4-BE49-F238E27FC236}">
                <a16:creationId xmlns:a16="http://schemas.microsoft.com/office/drawing/2014/main" id="{68B4E347-CBC5-4A85-84B0-C0B5AFFDF28B}"/>
              </a:ext>
            </a:extLst>
          </p:cNvPr>
          <p:cNvSpPr txBox="1"/>
          <p:nvPr/>
        </p:nvSpPr>
        <p:spPr>
          <a:xfrm>
            <a:off x="8346869" y="2798826"/>
            <a:ext cx="3327199" cy="17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123825" rIns="247650" bIns="123825" anchor="ctr" anchorCtr="0">
            <a:no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Elimination Of Antibiotics that Don’t Satisfy Minimum Level Of GFR According Patient’s Data</a:t>
            </a:r>
          </a:p>
        </p:txBody>
      </p:sp>
      <p:sp>
        <p:nvSpPr>
          <p:cNvPr id="27" name="Google Shape;113;p2">
            <a:extLst>
              <a:ext uri="{FF2B5EF4-FFF2-40B4-BE49-F238E27FC236}">
                <a16:creationId xmlns:a16="http://schemas.microsoft.com/office/drawing/2014/main" id="{1F476A87-083D-47F3-BA46-D16D1ABAFF2C}"/>
              </a:ext>
            </a:extLst>
          </p:cNvPr>
          <p:cNvSpPr/>
          <p:nvPr/>
        </p:nvSpPr>
        <p:spPr>
          <a:xfrm>
            <a:off x="8277726" y="1123986"/>
            <a:ext cx="3119163" cy="1578425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114;p2">
            <a:extLst>
              <a:ext uri="{FF2B5EF4-FFF2-40B4-BE49-F238E27FC236}">
                <a16:creationId xmlns:a16="http://schemas.microsoft.com/office/drawing/2014/main" id="{599DEB7B-6C66-450D-B394-CB1C2DDA5FB6}"/>
              </a:ext>
            </a:extLst>
          </p:cNvPr>
          <p:cNvSpPr txBox="1"/>
          <p:nvPr/>
        </p:nvSpPr>
        <p:spPr>
          <a:xfrm>
            <a:off x="8193479" y="1109696"/>
            <a:ext cx="3310941" cy="153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3200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Kidney Function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Elimination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5D2FB73-DAEF-4EBA-96AF-7156BF5D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730" y="4301087"/>
            <a:ext cx="1202447" cy="120244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422AC3C-FF05-433F-9C90-F020E0DF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40" y="4986417"/>
            <a:ext cx="2752953" cy="1763458"/>
          </a:xfrm>
          <a:prstGeom prst="rect">
            <a:avLst/>
          </a:prstGeom>
        </p:spPr>
      </p:pic>
      <p:sp>
        <p:nvSpPr>
          <p:cNvPr id="29" name="Google Shape;113;p2">
            <a:extLst>
              <a:ext uri="{FF2B5EF4-FFF2-40B4-BE49-F238E27FC236}">
                <a16:creationId xmlns:a16="http://schemas.microsoft.com/office/drawing/2014/main" id="{0FB314C0-21B9-BEDB-6E66-A93B6EE6FCC8}"/>
              </a:ext>
            </a:extLst>
          </p:cNvPr>
          <p:cNvSpPr/>
          <p:nvPr/>
        </p:nvSpPr>
        <p:spPr>
          <a:xfrm>
            <a:off x="156119" y="2340870"/>
            <a:ext cx="2593167" cy="1280456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114;p2">
            <a:extLst>
              <a:ext uri="{FF2B5EF4-FFF2-40B4-BE49-F238E27FC236}">
                <a16:creationId xmlns:a16="http://schemas.microsoft.com/office/drawing/2014/main" id="{485CE2B5-FA35-77A4-2A9E-F48EF41DC5C7}"/>
              </a:ext>
            </a:extLst>
          </p:cNvPr>
          <p:cNvSpPr txBox="1"/>
          <p:nvPr/>
        </p:nvSpPr>
        <p:spPr>
          <a:xfrm>
            <a:off x="239614" y="2445106"/>
            <a:ext cx="2285840" cy="113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DDI</a:t>
            </a:r>
          </a:p>
        </p:txBody>
      </p:sp>
      <p:sp>
        <p:nvSpPr>
          <p:cNvPr id="32" name="Google Shape;111;p2">
            <a:extLst>
              <a:ext uri="{FF2B5EF4-FFF2-40B4-BE49-F238E27FC236}">
                <a16:creationId xmlns:a16="http://schemas.microsoft.com/office/drawing/2014/main" id="{14A1B8D3-6B0B-2E15-8F16-556C5349C095}"/>
              </a:ext>
            </a:extLst>
          </p:cNvPr>
          <p:cNvSpPr/>
          <p:nvPr/>
        </p:nvSpPr>
        <p:spPr>
          <a:xfrm rot="5400000">
            <a:off x="4580828" y="3519823"/>
            <a:ext cx="1280456" cy="488778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CD3EA">
              <a:alpha val="89803"/>
            </a:srgbClr>
          </a:solidFill>
          <a:ln w="25400" cap="flat" cmpd="sng">
            <a:solidFill>
              <a:srgbClr val="CCD3EA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3" name="Google Shape;110;p2">
            <a:extLst>
              <a:ext uri="{FF2B5EF4-FFF2-40B4-BE49-F238E27FC236}">
                <a16:creationId xmlns:a16="http://schemas.microsoft.com/office/drawing/2014/main" id="{994F10B8-FA86-083F-84AF-9D97AB6E76C5}"/>
              </a:ext>
            </a:extLst>
          </p:cNvPr>
          <p:cNvGrpSpPr/>
          <p:nvPr/>
        </p:nvGrpSpPr>
        <p:grpSpPr>
          <a:xfrm>
            <a:off x="158663" y="3829072"/>
            <a:ext cx="7480949" cy="1346734"/>
            <a:chOff x="3402" y="-308121"/>
            <a:chExt cx="10003624" cy="1459817"/>
          </a:xfrm>
        </p:grpSpPr>
        <p:sp>
          <p:nvSpPr>
            <p:cNvPr id="34" name="Google Shape;111;p2">
              <a:extLst>
                <a:ext uri="{FF2B5EF4-FFF2-40B4-BE49-F238E27FC236}">
                  <a16:creationId xmlns:a16="http://schemas.microsoft.com/office/drawing/2014/main" id="{6DDE6344-DDAA-5139-8E08-9BACA863C3D3}"/>
                </a:ext>
              </a:extLst>
            </p:cNvPr>
            <p:cNvSpPr/>
            <p:nvPr/>
          </p:nvSpPr>
          <p:spPr>
            <a:xfrm rot="5400000">
              <a:off x="6045036" y="-2810295"/>
              <a:ext cx="1387974" cy="653600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3;p2">
              <a:extLst>
                <a:ext uri="{FF2B5EF4-FFF2-40B4-BE49-F238E27FC236}">
                  <a16:creationId xmlns:a16="http://schemas.microsoft.com/office/drawing/2014/main" id="{2D828D46-19B3-7320-6583-25EC4E60EF6B}"/>
                </a:ext>
              </a:extLst>
            </p:cNvPr>
            <p:cNvSpPr/>
            <p:nvPr/>
          </p:nvSpPr>
          <p:spPr>
            <a:xfrm>
              <a:off x="3402" y="-259820"/>
              <a:ext cx="3467617" cy="1387974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4;p2">
              <a:extLst>
                <a:ext uri="{FF2B5EF4-FFF2-40B4-BE49-F238E27FC236}">
                  <a16:creationId xmlns:a16="http://schemas.microsoft.com/office/drawing/2014/main" id="{B04D8D61-A678-7968-A437-C800E9528165}"/>
                </a:ext>
              </a:extLst>
            </p:cNvPr>
            <p:cNvSpPr txBox="1"/>
            <p:nvPr/>
          </p:nvSpPr>
          <p:spPr>
            <a:xfrm>
              <a:off x="208883" y="-308121"/>
              <a:ext cx="3056655" cy="1225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Range Coverage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3" name="Google Shape;113;p2">
            <a:extLst>
              <a:ext uri="{FF2B5EF4-FFF2-40B4-BE49-F238E27FC236}">
                <a16:creationId xmlns:a16="http://schemas.microsoft.com/office/drawing/2014/main" id="{209C661B-D06D-3A81-D965-2335F71D58BB}"/>
              </a:ext>
            </a:extLst>
          </p:cNvPr>
          <p:cNvSpPr/>
          <p:nvPr/>
        </p:nvSpPr>
        <p:spPr>
          <a:xfrm>
            <a:off x="174673" y="5293378"/>
            <a:ext cx="2593167" cy="1280456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120;p2">
            <a:extLst>
              <a:ext uri="{FF2B5EF4-FFF2-40B4-BE49-F238E27FC236}">
                <a16:creationId xmlns:a16="http://schemas.microsoft.com/office/drawing/2014/main" id="{1B7063D5-F80F-D5BD-93D5-A3DD7F82B44D}"/>
              </a:ext>
            </a:extLst>
          </p:cNvPr>
          <p:cNvSpPr txBox="1"/>
          <p:nvPr/>
        </p:nvSpPr>
        <p:spPr>
          <a:xfrm>
            <a:off x="2905493" y="3943829"/>
            <a:ext cx="4385761" cy="115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123825" rIns="247650" bIns="1238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defTabSz="914400" eaLnBrk="1" fontAlgn="auto" latinLnBrk="0" hangingPunct="1">
              <a:lnSpc>
                <a:spcPct val="90000"/>
              </a:lnSpc>
              <a:buSzPts val="2400"/>
              <a:tabLst/>
              <a:defRPr kumimoji="0" sz="2400" b="1" kern="0" spc="0" normalizeH="0" baseline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</a:defRPr>
            </a:lvl2pPr>
          </a:lstStyle>
          <a:p>
            <a:pPr lvl="1"/>
            <a:r>
              <a:rPr lang="en-US" dirty="0">
                <a:sym typeface="Tahoma"/>
              </a:rPr>
              <a:t>Preference Narrow Coverage On Wider Coverage Antibiotics</a:t>
            </a:r>
            <a:endParaRPr dirty="0">
              <a:sym typeface="Tahoma"/>
            </a:endParaRPr>
          </a:p>
        </p:txBody>
      </p:sp>
      <p:sp>
        <p:nvSpPr>
          <p:cNvPr id="45" name="Google Shape;114;p2">
            <a:extLst>
              <a:ext uri="{FF2B5EF4-FFF2-40B4-BE49-F238E27FC236}">
                <a16:creationId xmlns:a16="http://schemas.microsoft.com/office/drawing/2014/main" id="{CCE1CA80-A6D3-BC98-AF5D-F33A890F83F6}"/>
              </a:ext>
            </a:extLst>
          </p:cNvPr>
          <p:cNvSpPr txBox="1"/>
          <p:nvPr/>
        </p:nvSpPr>
        <p:spPr>
          <a:xfrm>
            <a:off x="326506" y="5293378"/>
            <a:ext cx="2422780" cy="113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3200" b="1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regnancy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 Category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" name="Google Shape;120;p2">
            <a:extLst>
              <a:ext uri="{FF2B5EF4-FFF2-40B4-BE49-F238E27FC236}">
                <a16:creationId xmlns:a16="http://schemas.microsoft.com/office/drawing/2014/main" id="{D0B6D66C-EE88-BBF2-57F1-22AF9C927239}"/>
              </a:ext>
            </a:extLst>
          </p:cNvPr>
          <p:cNvSpPr txBox="1"/>
          <p:nvPr/>
        </p:nvSpPr>
        <p:spPr>
          <a:xfrm>
            <a:off x="2842160" y="5388616"/>
            <a:ext cx="4843585" cy="115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123825" rIns="247650" bIns="1238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defTabSz="914400" eaLnBrk="1" fontAlgn="auto" latinLnBrk="0" hangingPunct="1">
              <a:lnSpc>
                <a:spcPct val="90000"/>
              </a:lnSpc>
              <a:buSzPts val="2400"/>
              <a:tabLst/>
              <a:defRPr kumimoji="0" sz="2400" b="1" kern="0" spc="0" normalizeH="0" baseline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</a:defRPr>
            </a:lvl2pPr>
          </a:lstStyle>
          <a:p>
            <a:pPr lvl="1"/>
            <a:r>
              <a:rPr lang="en-US" dirty="0">
                <a:sym typeface="Tahoma"/>
              </a:rPr>
              <a:t>Preference Safer Antibiotics (US FDA Categories) </a:t>
            </a:r>
            <a:endParaRPr dirty="0"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1385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4;gfb317dadbb_0_6">
            <a:extLst>
              <a:ext uri="{FF2B5EF4-FFF2-40B4-BE49-F238E27FC236}">
                <a16:creationId xmlns:a16="http://schemas.microsoft.com/office/drawing/2014/main" id="{5FD253A6-1B98-02B4-09E1-EEC64F9DE294}"/>
              </a:ext>
            </a:extLst>
          </p:cNvPr>
          <p:cNvSpPr txBox="1">
            <a:spLocks/>
          </p:cNvSpPr>
          <p:nvPr/>
        </p:nvSpPr>
        <p:spPr>
          <a:xfrm>
            <a:off x="4349392" y="0"/>
            <a:ext cx="3556276" cy="5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System DEMO</a:t>
            </a:r>
            <a:endParaRPr lang="en-US" sz="4000" b="1" dirty="0"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DEMO_VIDEO">
            <a:hlinkClick r:id="" action="ppaction://media"/>
            <a:extLst>
              <a:ext uri="{FF2B5EF4-FFF2-40B4-BE49-F238E27FC236}">
                <a16:creationId xmlns:a16="http://schemas.microsoft.com/office/drawing/2014/main" id="{00815BA8-AFD0-03FF-1B51-58CB2223B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316" y="532143"/>
            <a:ext cx="11163865" cy="62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4;gfb317dadbb_0_6">
            <a:extLst>
              <a:ext uri="{FF2B5EF4-FFF2-40B4-BE49-F238E27FC236}">
                <a16:creationId xmlns:a16="http://schemas.microsoft.com/office/drawing/2014/main" id="{0E1AACDB-BF56-4C0D-9262-AE7F3AFF47D2}"/>
              </a:ext>
            </a:extLst>
          </p:cNvPr>
          <p:cNvSpPr txBox="1">
            <a:spLocks/>
          </p:cNvSpPr>
          <p:nvPr/>
        </p:nvSpPr>
        <p:spPr>
          <a:xfrm>
            <a:off x="4379035" y="118346"/>
            <a:ext cx="4440095" cy="5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System DEMO</a:t>
            </a:r>
            <a:endParaRPr lang="en-US" sz="4000" b="1" dirty="0"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Google Shape;274;gfb317dadbb_0_6">
            <a:extLst>
              <a:ext uri="{FF2B5EF4-FFF2-40B4-BE49-F238E27FC236}">
                <a16:creationId xmlns:a16="http://schemas.microsoft.com/office/drawing/2014/main" id="{56AA5835-75BF-4074-A090-2305AB17A5E9}"/>
              </a:ext>
            </a:extLst>
          </p:cNvPr>
          <p:cNvSpPr txBox="1">
            <a:spLocks/>
          </p:cNvSpPr>
          <p:nvPr/>
        </p:nvSpPr>
        <p:spPr>
          <a:xfrm>
            <a:off x="4840900" y="1287407"/>
            <a:ext cx="2510200" cy="47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Home Page</a:t>
            </a:r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E323685-B132-417D-84E4-BCD5B8DF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" y="1970732"/>
            <a:ext cx="11027313" cy="39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C9C87E3-2B20-48DC-AE0F-14632D2DF0FB}"/>
              </a:ext>
            </a:extLst>
          </p:cNvPr>
          <p:cNvSpPr txBox="1">
            <a:spLocks/>
          </p:cNvSpPr>
          <p:nvPr/>
        </p:nvSpPr>
        <p:spPr>
          <a:xfrm>
            <a:off x="4541530" y="55266"/>
            <a:ext cx="3854906" cy="81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System Inputs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6E77D16-E858-4614-BC6F-8B6282E9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04" y="1913712"/>
            <a:ext cx="7748060" cy="4078325"/>
          </a:xfrm>
          <a:prstGeom prst="rect">
            <a:avLst/>
          </a:prstGeom>
        </p:spPr>
      </p:pic>
      <p:sp>
        <p:nvSpPr>
          <p:cNvPr id="5" name="Google Shape;274;gfb317dadbb_0_6">
            <a:extLst>
              <a:ext uri="{FF2B5EF4-FFF2-40B4-BE49-F238E27FC236}">
                <a16:creationId xmlns:a16="http://schemas.microsoft.com/office/drawing/2014/main" id="{94C4A602-DBDA-4F9A-AC06-0594FF4FD915}"/>
              </a:ext>
            </a:extLst>
          </p:cNvPr>
          <p:cNvSpPr txBox="1">
            <a:spLocks/>
          </p:cNvSpPr>
          <p:nvPr/>
        </p:nvSpPr>
        <p:spPr>
          <a:xfrm>
            <a:off x="3542421" y="1076717"/>
            <a:ext cx="5434025" cy="81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1. Bacteria Inputs Screen</a:t>
            </a:r>
          </a:p>
        </p:txBody>
      </p:sp>
    </p:spTree>
    <p:extLst>
      <p:ext uri="{BB962C8B-B14F-4D97-AF65-F5344CB8AC3E}">
        <p14:creationId xmlns:p14="http://schemas.microsoft.com/office/powerpoint/2010/main" val="252011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C9C87E3-2B20-48DC-AE0F-14632D2DF0FB}"/>
              </a:ext>
            </a:extLst>
          </p:cNvPr>
          <p:cNvSpPr txBox="1">
            <a:spLocks/>
          </p:cNvSpPr>
          <p:nvPr/>
        </p:nvSpPr>
        <p:spPr>
          <a:xfrm>
            <a:off x="3890950" y="170770"/>
            <a:ext cx="5434025" cy="81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2. Patient Inputs Screen</a:t>
            </a: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A88217D-04DD-02E6-5C13-28774A18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32" y="854183"/>
            <a:ext cx="4997707" cy="455953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7C80341-AAFD-E378-A1F9-9079FEE0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62" y="1421634"/>
            <a:ext cx="4972306" cy="5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59EE5B04-F01E-409A-99FB-DCA92A5A3964}"/>
              </a:ext>
            </a:extLst>
          </p:cNvPr>
          <p:cNvSpPr txBox="1">
            <a:spLocks/>
          </p:cNvSpPr>
          <p:nvPr/>
        </p:nvSpPr>
        <p:spPr>
          <a:xfrm>
            <a:off x="4481191" y="0"/>
            <a:ext cx="3908653" cy="72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Validation Checks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22742FE-D589-4D91-9160-9AD887C03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51" y="3549802"/>
            <a:ext cx="4408026" cy="312995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8F2721F-0701-438D-8215-2DFD6CD2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3" y="970975"/>
            <a:ext cx="6742012" cy="4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AFD38CC-E8A2-47A1-95C1-A453739E46AA}"/>
              </a:ext>
            </a:extLst>
          </p:cNvPr>
          <p:cNvSpPr txBox="1">
            <a:spLocks/>
          </p:cNvSpPr>
          <p:nvPr/>
        </p:nvSpPr>
        <p:spPr>
          <a:xfrm>
            <a:off x="4847192" y="0"/>
            <a:ext cx="2944504" cy="80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Results Page</a:t>
            </a:r>
          </a:p>
        </p:txBody>
      </p:sp>
      <p:pic>
        <p:nvPicPr>
          <p:cNvPr id="4" name="תמונה 3" descr="תמונה שמכילה טקסט, צג, מקורה, שחור&#10;&#10;התיאור נוצר באופן אוטומטי">
            <a:extLst>
              <a:ext uri="{FF2B5EF4-FFF2-40B4-BE49-F238E27FC236}">
                <a16:creationId xmlns:a16="http://schemas.microsoft.com/office/drawing/2014/main" id="{A40C36CE-17B0-1A5E-9D06-DDF6E836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419" y="739636"/>
            <a:ext cx="8903162" cy="59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766281" y="133565"/>
            <a:ext cx="5449583" cy="115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Project Members</a:t>
            </a:r>
            <a:endParaRPr dirty="0"/>
          </a:p>
        </p:txBody>
      </p:sp>
      <p:grpSp>
        <p:nvGrpSpPr>
          <p:cNvPr id="110" name="Google Shape;110;p2"/>
          <p:cNvGrpSpPr/>
          <p:nvPr/>
        </p:nvGrpSpPr>
        <p:grpSpPr>
          <a:xfrm>
            <a:off x="359597" y="1184156"/>
            <a:ext cx="10474054" cy="5378402"/>
            <a:chOff x="0" y="2628"/>
            <a:chExt cx="10474054" cy="5378402"/>
          </a:xfrm>
        </p:grpSpPr>
        <p:sp>
          <p:nvSpPr>
            <p:cNvPr id="111" name="Google Shape;111;p2"/>
            <p:cNvSpPr/>
            <p:nvPr/>
          </p:nvSpPr>
          <p:spPr>
            <a:xfrm rot="5400000">
              <a:off x="6250520" y="-2397890"/>
              <a:ext cx="1387974" cy="653600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676504" y="243881"/>
              <a:ext cx="6468252" cy="125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  <a:tabLst/>
                <a:defRPr/>
              </a:pPr>
              <a:r>
                <a:rPr kumimoji="0" lang="de-DE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Prof. Jacob Moran-Gilad</a:t>
              </a:r>
            </a:p>
            <a:p>
              <a:pPr marL="2286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  <a:tabLst/>
                <a:defRPr/>
              </a:pPr>
              <a:r>
                <a:rPr lang="de-DE" sz="2400" b="1" dirty="0">
                  <a:latin typeface="Tahoma"/>
                  <a:ea typeface="Tahoma"/>
                  <a:cs typeface="Tahoma"/>
                </a:rPr>
                <a:t>Dr. Daniel Grupel</a:t>
              </a:r>
              <a:endPara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0" y="2628"/>
              <a:ext cx="3676504" cy="1734968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84694" y="87322"/>
              <a:ext cx="3507116" cy="156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ts val="3200"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Faculty of Health Sciences</a:t>
              </a:r>
              <a:endParaRPr kumimoji="0" lang="he-IL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6250520" y="-576174"/>
              <a:ext cx="1387974" cy="653600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3676503" y="2065597"/>
              <a:ext cx="6797551" cy="125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SzPts val="2400"/>
                <a:buFont typeface="Arial"/>
                <a:buChar char="•"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Mr. Amit Weiss</a:t>
              </a:r>
              <a:endParaRPr kumimoji="0" lang="he-IL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0" y="1824345"/>
              <a:ext cx="3676504" cy="1734968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84694" y="1909039"/>
              <a:ext cx="3507116" cy="156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ts val="3400"/>
                <a:defRPr/>
              </a:pPr>
              <a:r>
                <a:rPr kumimoji="0" 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SISE</a:t>
              </a:r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6250520" y="1245542"/>
              <a:ext cx="1387974" cy="653600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676504" y="3887314"/>
              <a:ext cx="6468252" cy="125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Gal Agasi ,Guy 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Zaidman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  <a:p>
              <a:pPr marL="228600" marR="0" lvl="1" indent="-228600" algn="l" defTabSz="914400" rtl="0" eaLnBrk="1" fontAlgn="auto" latinLnBrk="0" hangingPunct="1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Tomer Kelner, Tomer 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Varon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0" y="3646062"/>
              <a:ext cx="3676504" cy="1734968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84694" y="3730756"/>
              <a:ext cx="3507116" cy="156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Students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6" name="תמונה 1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195AB59-2C2A-AB9D-8374-947684FC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629" y="4499589"/>
            <a:ext cx="2288673" cy="21513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AFD38CC-E8A2-47A1-95C1-A453739E46AA}"/>
              </a:ext>
            </a:extLst>
          </p:cNvPr>
          <p:cNvSpPr txBox="1">
            <a:spLocks/>
          </p:cNvSpPr>
          <p:nvPr/>
        </p:nvSpPr>
        <p:spPr>
          <a:xfrm>
            <a:off x="3504121" y="37587"/>
            <a:ext cx="5755423" cy="8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MIC Confidence Level Filter</a:t>
            </a:r>
          </a:p>
        </p:txBody>
      </p:sp>
      <p:pic>
        <p:nvPicPr>
          <p:cNvPr id="4" name="תמונה 3" descr="תמונה שמכילה טקסט, צג, מקורה, מסך&#10;&#10;התיאור נוצר באופן אוטומטי">
            <a:extLst>
              <a:ext uri="{FF2B5EF4-FFF2-40B4-BE49-F238E27FC236}">
                <a16:creationId xmlns:a16="http://schemas.microsoft.com/office/drawing/2014/main" id="{2070464C-7C02-6E9A-4B7D-9964A8ED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0" y="1143000"/>
            <a:ext cx="1032254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8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AFD38CC-E8A2-47A1-95C1-A453739E46AA}"/>
              </a:ext>
            </a:extLst>
          </p:cNvPr>
          <p:cNvSpPr txBox="1">
            <a:spLocks/>
          </p:cNvSpPr>
          <p:nvPr/>
        </p:nvSpPr>
        <p:spPr>
          <a:xfrm>
            <a:off x="1819552" y="37587"/>
            <a:ext cx="8552896" cy="11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Explainability Feature</a:t>
            </a:r>
            <a:r>
              <a:rPr lang="he-IL" sz="3100" b="1" dirty="0">
                <a:latin typeface="Tahoma"/>
                <a:ea typeface="Tahoma"/>
                <a:cs typeface="Tahoma"/>
                <a:sym typeface="Tahoma"/>
              </a:rPr>
              <a:t> – </a:t>
            </a: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Ranking Factors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C391668-C896-8056-D22A-DAFD89FCC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56" y="1222718"/>
            <a:ext cx="7162529" cy="51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6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gfb317dadbb_0_6">
            <a:extLst>
              <a:ext uri="{FF2B5EF4-FFF2-40B4-BE49-F238E27FC236}">
                <a16:creationId xmlns:a16="http://schemas.microsoft.com/office/drawing/2014/main" id="{8AFD38CC-E8A2-47A1-95C1-A453739E46AA}"/>
              </a:ext>
            </a:extLst>
          </p:cNvPr>
          <p:cNvSpPr txBox="1">
            <a:spLocks/>
          </p:cNvSpPr>
          <p:nvPr/>
        </p:nvSpPr>
        <p:spPr>
          <a:xfrm>
            <a:off x="1789621" y="62541"/>
            <a:ext cx="8811704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sz="3100" b="1" dirty="0">
                <a:latin typeface="Tahoma"/>
                <a:ea typeface="Tahoma"/>
                <a:cs typeface="Tahoma"/>
                <a:sym typeface="Tahoma"/>
              </a:rPr>
              <a:t>More Information – External URL Routing</a:t>
            </a: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218D858-0A79-44DE-83BC-89EAFEE2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" y="777728"/>
            <a:ext cx="11113071" cy="57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>
            <a:spLocks noGrp="1"/>
          </p:cNvSpPr>
          <p:nvPr>
            <p:ph type="title"/>
          </p:nvPr>
        </p:nvSpPr>
        <p:spPr>
          <a:xfrm>
            <a:off x="258608" y="175519"/>
            <a:ext cx="7864666" cy="97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Summary &amp; Achievements</a:t>
            </a:r>
          </a:p>
        </p:txBody>
      </p:sp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418097" y="1153714"/>
            <a:ext cx="8300601" cy="563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100000"/>
              </a:lnSpc>
              <a:buSzPts val="28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Challenges - Understanding biological and medical necessary background, unfamiliar field of study (Medicine\Molecular biology) and technologies </a:t>
            </a:r>
          </a:p>
          <a:p>
            <a:pPr marL="228600" indent="-228600">
              <a:lnSpc>
                <a:spcPct val="100000"/>
              </a:lnSpc>
              <a:buSzPts val="2800"/>
            </a:pPr>
            <a:r>
              <a:rPr lang="en-US" sz="2400" dirty="0">
                <a:latin typeface="Tahoma"/>
                <a:ea typeface="Tahoma"/>
                <a:cs typeface="Tahoma"/>
              </a:rPr>
              <a:t>HRS research – Literature Review</a:t>
            </a: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228600" indent="-228600">
              <a:lnSpc>
                <a:spcPct val="100000"/>
              </a:lnSpc>
              <a:buSzPts val="28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he-IL" sz="2400" dirty="0">
                <a:latin typeface="Tahoma"/>
                <a:ea typeface="Tahoma"/>
                <a:cs typeface="Tahoma"/>
              </a:rPr>
              <a:t>equirements</a:t>
            </a:r>
            <a:r>
              <a:rPr lang="en-US" sz="2400" dirty="0">
                <a:latin typeface="Tahoma"/>
                <a:ea typeface="Tahoma"/>
                <a:cs typeface="Tahoma"/>
              </a:rPr>
              <a:t> and Use Cases analysis with client</a:t>
            </a:r>
          </a:p>
          <a:p>
            <a:pPr marL="228600" indent="-228600">
              <a:lnSpc>
                <a:spcPct val="100000"/>
              </a:lnSpc>
              <a:buSzPts val="28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400" b="1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Scratch</a:t>
            </a:r>
            <a:r>
              <a:rPr lang="en-US" sz="2400" b="1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- Infrastructure Building for all components</a:t>
            </a:r>
            <a:endParaRPr lang="he-IL" sz="2400" dirty="0">
              <a:latin typeface="Tahoma"/>
              <a:ea typeface="Tahoma"/>
              <a:cs typeface="Tahoma"/>
              <a:sym typeface="Tahoma"/>
            </a:endParaRPr>
          </a:p>
          <a:p>
            <a:pPr marL="228600" indent="-228600">
              <a:lnSpc>
                <a:spcPct val="100000"/>
              </a:lnSpc>
              <a:buSzPts val="28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User Friendly, Easy to Use Front End Interface</a:t>
            </a:r>
            <a:endParaRPr lang="he-IL" sz="2400" dirty="0">
              <a:latin typeface="Tahoma"/>
              <a:ea typeface="Tahoma"/>
              <a:cs typeface="Tahoma"/>
              <a:sym typeface="Tahoma"/>
            </a:endParaRPr>
          </a:p>
          <a:p>
            <a:pPr marL="228600" indent="-228600">
              <a:lnSpc>
                <a:spcPct val="100000"/>
              </a:lnSpc>
              <a:buSzPts val="2800"/>
            </a:pPr>
            <a:r>
              <a:rPr lang="en-US" altLang="en-US" sz="2400" dirty="0">
                <a:latin typeface="Tahoma"/>
                <a:ea typeface="Tahoma"/>
                <a:cs typeface="Tahoma"/>
              </a:rPr>
              <a:t>Runtime Optimization &amp; Efficiency – Offline web scraping of Patients popular drugs using Selenium</a:t>
            </a:r>
            <a:endParaRPr lang="en-US" sz="2400" dirty="0">
              <a:latin typeface="Tahoma"/>
              <a:ea typeface="Tahoma"/>
              <a:cs typeface="Tahoma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58A2064-534A-41F7-A264-CA217487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675" y="5723222"/>
            <a:ext cx="1416732" cy="10625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C82BFC-C521-7A74-CB97-03797299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495318"/>
            <a:ext cx="7848602" cy="497921"/>
          </a:xfrm>
        </p:spPr>
        <p:txBody>
          <a:bodyPr>
            <a:noAutofit/>
          </a:bodyPr>
          <a:lstStyle/>
          <a:p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Discussion &amp; </a:t>
            </a:r>
            <a:r>
              <a:rPr lang="en-US" b="1" dirty="0">
                <a:latin typeface="Tahoma"/>
                <a:ea typeface="Tahoma"/>
                <a:cs typeface="Tahoma"/>
              </a:rPr>
              <a:t>Future Work 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E867F45B-C7C0-A34A-B7DA-C5A01B894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06" y="1189536"/>
            <a:ext cx="8041704" cy="4924185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dirty="0">
                <a:latin typeface="Tahoma"/>
                <a:ea typeface="Tahoma"/>
                <a:cs typeface="Tahoma"/>
              </a:rPr>
              <a:t>Extend antibiotics and bacteria’s possibilities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dirty="0">
                <a:latin typeface="Tahoma"/>
                <a:ea typeface="Tahoma"/>
                <a:cs typeface="Tahoma"/>
              </a:rPr>
              <a:t>Extend decision factors – Location of infection, Side effects etc.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dirty="0">
                <a:latin typeface="Tahoma"/>
                <a:ea typeface="Tahoma"/>
                <a:cs typeface="Tahoma"/>
              </a:rPr>
              <a:t>Keeping decision factors up-to-date with medical guidelines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dirty="0">
                <a:latin typeface="Tahoma"/>
                <a:ea typeface="Tahoma"/>
                <a:cs typeface="Tahoma"/>
              </a:rPr>
              <a:t>Embedding system in hospitals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3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7454339" y="2437093"/>
            <a:ext cx="4087306" cy="124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5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Questions?</a:t>
            </a:r>
            <a:endParaRPr/>
          </a:p>
        </p:txBody>
      </p:sp>
      <p:sp>
        <p:nvSpPr>
          <p:cNvPr id="361" name="Google Shape;361;p13"/>
          <p:cNvSpPr/>
          <p:nvPr/>
        </p:nvSpPr>
        <p:spPr>
          <a:xfrm rot="10800000">
            <a:off x="2" y="0"/>
            <a:ext cx="7188051" cy="6858000"/>
          </a:xfrm>
          <a:custGeom>
            <a:avLst/>
            <a:gdLst/>
            <a:ahLst/>
            <a:cxnLst/>
            <a:rect l="l" t="t" r="r" b="b"/>
            <a:pathLst>
              <a:path w="7188051" h="6858000" extrusionOk="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3" descr="תמונה שמכילה טקסט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 l="241" r="2289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 extrusionOk="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86;g100eed07319_2_50">
            <a:extLst>
              <a:ext uri="{FF2B5EF4-FFF2-40B4-BE49-F238E27FC236}">
                <a16:creationId xmlns:a16="http://schemas.microsoft.com/office/drawing/2014/main" id="{DCB135CB-E5ED-4A5C-A48C-D93361C6E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900" y="299151"/>
            <a:ext cx="4038760" cy="7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Introduction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FAC3A92-2259-6DB9-02E8-9F8D8F945710}"/>
              </a:ext>
            </a:extLst>
          </p:cNvPr>
          <p:cNvSpPr txBox="1"/>
          <p:nvPr/>
        </p:nvSpPr>
        <p:spPr>
          <a:xfrm>
            <a:off x="363742" y="1226301"/>
            <a:ext cx="7940286" cy="5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indent="-2921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  <a:defRPr sz="2400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1pPr>
            <a:lvl2pPr marL="914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process for optimal antibiotic treatment is a complex process which takes into account several aspects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knowledge about the clinical scenario, patient factors and pharmacological factors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an effort to streamline the process and provide a solution to problems which arise from it, we have developed an 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rPr>
              <a:t>End-to-End Decision-Support System for antibiotic treatment</a:t>
            </a:r>
            <a:endParaRPr lang="he-IL" alt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erforms a real-time recommendation process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target audience - medical staff in hospitals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938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469048" y="102250"/>
            <a:ext cx="11409941" cy="5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/>
              <a:t>Background - Modern </a:t>
            </a:r>
            <a:r>
              <a:rPr lang="en-US" sz="3600" b="1" dirty="0" err="1"/>
              <a:t>microlab</a:t>
            </a:r>
            <a:r>
              <a:rPr lang="en-US" sz="3600" b="1" dirty="0"/>
              <a:t> workflow &amp; impact of NGS</a:t>
            </a:r>
            <a:endParaRPr sz="3600" dirty="0"/>
          </a:p>
        </p:txBody>
      </p:sp>
      <p:pic>
        <p:nvPicPr>
          <p:cNvPr id="114" name="Google Shape;114;p4" descr="Petri Dish Innoculation Bacteria Bacterial - Agar Plate Clip Art (680x340), Png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467" y="2250665"/>
            <a:ext cx="1282381" cy="88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l="27417" r="26919"/>
          <a:stretch/>
        </p:blipFill>
        <p:spPr>
          <a:xfrm>
            <a:off x="5320325" y="1068735"/>
            <a:ext cx="871175" cy="100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0725" y="4407023"/>
            <a:ext cx="1318613" cy="111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A close up of a logo&#10;&#10;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0328" y="4953529"/>
            <a:ext cx="1702631" cy="131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7">
            <a:alphaModFix/>
          </a:blip>
          <a:srcRect l="8780" r="9480" b="14262"/>
          <a:stretch/>
        </p:blipFill>
        <p:spPr>
          <a:xfrm>
            <a:off x="433023" y="1961686"/>
            <a:ext cx="1318613" cy="14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Two petri dishes with antibiotic resistance tests"/>
          <p:cNvPicPr preferRelativeResize="0"/>
          <p:nvPr/>
        </p:nvPicPr>
        <p:blipFill rotWithShape="1">
          <a:blip r:embed="rId8">
            <a:alphaModFix/>
          </a:blip>
          <a:srcRect l="50000"/>
          <a:stretch/>
        </p:blipFill>
        <p:spPr>
          <a:xfrm>
            <a:off x="450214" y="4121564"/>
            <a:ext cx="14763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Vial Blood Stock Illustrations – 1,652 Vial Blood Stock Illustrations,  Vectors &amp; Clipart - Dreamstim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44593" y="1037751"/>
            <a:ext cx="1083896" cy="10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The Krona chart of the full taxonomy. | Download Scientific Diagr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53960" y="4755396"/>
            <a:ext cx="1591743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11066" y="2159592"/>
            <a:ext cx="1318613" cy="10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descr="Respiratory system - For a Healthy Belgium"/>
          <p:cNvPicPr preferRelativeResize="0"/>
          <p:nvPr/>
        </p:nvPicPr>
        <p:blipFill rotWithShape="1">
          <a:blip r:embed="rId12">
            <a:alphaModFix/>
          </a:blip>
          <a:srcRect l="13779" r="11755"/>
          <a:stretch/>
        </p:blipFill>
        <p:spPr>
          <a:xfrm>
            <a:off x="8362558" y="3760595"/>
            <a:ext cx="1506727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A picture containing screenshot&#10;&#10;Description generated with high confidence"/>
          <p:cNvPicPr preferRelativeResize="0"/>
          <p:nvPr/>
        </p:nvPicPr>
        <p:blipFill rotWithShape="1">
          <a:blip r:embed="rId13">
            <a:alphaModFix/>
          </a:blip>
          <a:srcRect t="14430" b="11508"/>
          <a:stretch/>
        </p:blipFill>
        <p:spPr>
          <a:xfrm>
            <a:off x="6703460" y="3559531"/>
            <a:ext cx="1363002" cy="147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5197726" y="971069"/>
            <a:ext cx="2130763" cy="1202729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2750179" y="2080776"/>
            <a:ext cx="1506727" cy="1202729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517010" y="2080776"/>
            <a:ext cx="1506727" cy="1202729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4"/>
          <p:cNvCxnSpPr>
            <a:endCxn id="127" idx="1"/>
          </p:cNvCxnSpPr>
          <p:nvPr/>
        </p:nvCxnSpPr>
        <p:spPr>
          <a:xfrm>
            <a:off x="7328410" y="1563740"/>
            <a:ext cx="1188600" cy="11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9" name="Google Shape;129;p4"/>
          <p:cNvCxnSpPr>
            <a:stCxn id="125" idx="1"/>
            <a:endCxn id="126" idx="3"/>
          </p:cNvCxnSpPr>
          <p:nvPr/>
        </p:nvCxnSpPr>
        <p:spPr>
          <a:xfrm flipH="1">
            <a:off x="4256926" y="1572434"/>
            <a:ext cx="940800" cy="110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0" name="Google Shape;130;p4"/>
          <p:cNvCxnSpPr/>
          <p:nvPr/>
        </p:nvCxnSpPr>
        <p:spPr>
          <a:xfrm flipH="1">
            <a:off x="1935147" y="2652565"/>
            <a:ext cx="793560" cy="137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1" name="Google Shape;131;p4"/>
          <p:cNvCxnSpPr>
            <a:stCxn id="126" idx="2"/>
          </p:cNvCxnSpPr>
          <p:nvPr/>
        </p:nvCxnSpPr>
        <p:spPr>
          <a:xfrm flipH="1">
            <a:off x="1937542" y="3283505"/>
            <a:ext cx="1566000" cy="892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" name="Google Shape;132;p4"/>
          <p:cNvCxnSpPr>
            <a:endCxn id="133" idx="0"/>
          </p:cNvCxnSpPr>
          <p:nvPr/>
        </p:nvCxnSpPr>
        <p:spPr>
          <a:xfrm>
            <a:off x="4243635" y="3275545"/>
            <a:ext cx="1134300" cy="1621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4"/>
          <p:cNvCxnSpPr>
            <a:stCxn id="135" idx="3"/>
            <a:endCxn id="133" idx="1"/>
          </p:cNvCxnSpPr>
          <p:nvPr/>
        </p:nvCxnSpPr>
        <p:spPr>
          <a:xfrm>
            <a:off x="3616960" y="4875657"/>
            <a:ext cx="819300" cy="760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36" name="Google Shape;136;p4"/>
          <p:cNvSpPr/>
          <p:nvPr/>
        </p:nvSpPr>
        <p:spPr>
          <a:xfrm>
            <a:off x="392167" y="1827741"/>
            <a:ext cx="1506727" cy="1729702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90241" y="4227001"/>
            <a:ext cx="3226719" cy="1297311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436350" y="4897345"/>
            <a:ext cx="1883170" cy="1477652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644593" y="3522341"/>
            <a:ext cx="1506727" cy="1477652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68732" y="3829159"/>
            <a:ext cx="1506727" cy="1477652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 flipH="1">
            <a:off x="8232383" y="3280977"/>
            <a:ext cx="1101109" cy="49026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" name="Google Shape;140;p4"/>
          <p:cNvCxnSpPr/>
          <p:nvPr/>
        </p:nvCxnSpPr>
        <p:spPr>
          <a:xfrm>
            <a:off x="10015456" y="3292812"/>
            <a:ext cx="1051651" cy="135230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" name="Google Shape;141;p4"/>
          <p:cNvSpPr/>
          <p:nvPr/>
        </p:nvSpPr>
        <p:spPr>
          <a:xfrm>
            <a:off x="10300856" y="4662278"/>
            <a:ext cx="1738744" cy="1750033"/>
          </a:xfrm>
          <a:prstGeom prst="rect">
            <a:avLst/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145530" y="948797"/>
            <a:ext cx="306610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chemeClr val="dk1"/>
                </a:solidFill>
                <a:highlight>
                  <a:srgbClr val="008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ym typeface="Calibri"/>
              </a:rPr>
              <a:t>Culture dependent</a:t>
            </a:r>
            <a:endParaRPr dirty="0"/>
          </a:p>
        </p:txBody>
      </p:sp>
      <p:sp>
        <p:nvSpPr>
          <p:cNvPr id="144" name="Google Shape;144;p4"/>
          <p:cNvSpPr txBox="1"/>
          <p:nvPr/>
        </p:nvSpPr>
        <p:spPr>
          <a:xfrm>
            <a:off x="945679" y="5760526"/>
            <a:ext cx="19618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Phenotypic testing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390241" y="1476341"/>
            <a:ext cx="1695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gene PCR</a:t>
            </a:r>
            <a:endParaRPr dirty="0"/>
          </a:p>
        </p:txBody>
      </p:sp>
      <p:sp>
        <p:nvSpPr>
          <p:cNvPr id="146" name="Google Shape;146;p4"/>
          <p:cNvSpPr txBox="1"/>
          <p:nvPr/>
        </p:nvSpPr>
        <p:spPr>
          <a:xfrm>
            <a:off x="5053775" y="6374997"/>
            <a:ext cx="648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WGS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6485562" y="5006043"/>
            <a:ext cx="1874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qPCR / syndromic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10390474" y="6456251"/>
            <a:ext cx="15921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Metagenomics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7656736" y="1572433"/>
            <a:ext cx="425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1h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8148282" y="3270738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2-4h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4197712" y="1487446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24-72h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984596" y="2210477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2-4h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286758" y="3674581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24-48h</a:t>
            </a:r>
            <a:endParaRPr/>
          </a:p>
        </p:txBody>
      </p:sp>
      <p:cxnSp>
        <p:nvCxnSpPr>
          <p:cNvPr id="157" name="Google Shape;157;p4"/>
          <p:cNvCxnSpPr>
            <a:cxnSpLocks/>
            <a:stCxn id="133" idx="3"/>
          </p:cNvCxnSpPr>
          <p:nvPr/>
        </p:nvCxnSpPr>
        <p:spPr>
          <a:xfrm>
            <a:off x="6319520" y="5636171"/>
            <a:ext cx="1337216" cy="48071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4"/>
          <p:cNvCxnSpPr>
            <a:cxnSpLocks/>
            <a:stCxn id="141" idx="1"/>
          </p:cNvCxnSpPr>
          <p:nvPr/>
        </p:nvCxnSpPr>
        <p:spPr>
          <a:xfrm flipH="1">
            <a:off x="9527059" y="5537295"/>
            <a:ext cx="773797" cy="57958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מלבן 8">
            <a:extLst>
              <a:ext uri="{FF2B5EF4-FFF2-40B4-BE49-F238E27FC236}">
                <a16:creationId xmlns:a16="http://schemas.microsoft.com/office/drawing/2014/main" id="{5A6F9BA2-554C-4CAC-A303-7B96DBEEDB34}"/>
              </a:ext>
            </a:extLst>
          </p:cNvPr>
          <p:cNvSpPr/>
          <p:nvPr/>
        </p:nvSpPr>
        <p:spPr>
          <a:xfrm>
            <a:off x="7213242" y="6169136"/>
            <a:ext cx="2538196" cy="63580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חץ: שמאלה 9">
            <a:extLst>
              <a:ext uri="{FF2B5EF4-FFF2-40B4-BE49-F238E27FC236}">
                <a16:creationId xmlns:a16="http://schemas.microsoft.com/office/drawing/2014/main" id="{E7F2B6F3-3AB9-4946-905A-0FD6A2280682}"/>
              </a:ext>
            </a:extLst>
          </p:cNvPr>
          <p:cNvSpPr/>
          <p:nvPr/>
        </p:nvSpPr>
        <p:spPr>
          <a:xfrm>
            <a:off x="4203893" y="1069934"/>
            <a:ext cx="940800" cy="246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9890318A-37FC-4B00-9CA3-2D9CDFF2E6A1}"/>
              </a:ext>
            </a:extLst>
          </p:cNvPr>
          <p:cNvSpPr/>
          <p:nvPr/>
        </p:nvSpPr>
        <p:spPr>
          <a:xfrm>
            <a:off x="7397956" y="1098665"/>
            <a:ext cx="952615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מלבן 59">
            <a:extLst>
              <a:ext uri="{FF2B5EF4-FFF2-40B4-BE49-F238E27FC236}">
                <a16:creationId xmlns:a16="http://schemas.microsoft.com/office/drawing/2014/main" id="{2E532AEA-E756-45FE-AFED-E24227867A8D}"/>
              </a:ext>
            </a:extLst>
          </p:cNvPr>
          <p:cNvSpPr/>
          <p:nvPr/>
        </p:nvSpPr>
        <p:spPr>
          <a:xfrm>
            <a:off x="8448700" y="938017"/>
            <a:ext cx="3323118" cy="52401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מלבן 60">
            <a:extLst>
              <a:ext uri="{FF2B5EF4-FFF2-40B4-BE49-F238E27FC236}">
                <a16:creationId xmlns:a16="http://schemas.microsoft.com/office/drawing/2014/main" id="{9AEF0D63-8995-42A8-B7D4-2794355326F4}"/>
              </a:ext>
            </a:extLst>
          </p:cNvPr>
          <p:cNvSpPr/>
          <p:nvPr/>
        </p:nvSpPr>
        <p:spPr>
          <a:xfrm>
            <a:off x="1137288" y="942668"/>
            <a:ext cx="3066104" cy="5147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142;p4">
            <a:extLst>
              <a:ext uri="{FF2B5EF4-FFF2-40B4-BE49-F238E27FC236}">
                <a16:creationId xmlns:a16="http://schemas.microsoft.com/office/drawing/2014/main" id="{953B0740-ECFD-4177-887F-014C497ED7CA}"/>
              </a:ext>
            </a:extLst>
          </p:cNvPr>
          <p:cNvSpPr txBox="1"/>
          <p:nvPr/>
        </p:nvSpPr>
        <p:spPr>
          <a:xfrm>
            <a:off x="8401364" y="975767"/>
            <a:ext cx="33231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chemeClr val="dk1"/>
                </a:solidFill>
                <a:highlight>
                  <a:srgbClr val="008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ym typeface="Calibri"/>
              </a:rPr>
              <a:t>Culture independent</a:t>
            </a:r>
            <a:endParaRPr dirty="0"/>
          </a:p>
        </p:txBody>
      </p:sp>
      <p:sp>
        <p:nvSpPr>
          <p:cNvPr id="55" name="Google Shape;142;p4">
            <a:extLst>
              <a:ext uri="{FF2B5EF4-FFF2-40B4-BE49-F238E27FC236}">
                <a16:creationId xmlns:a16="http://schemas.microsoft.com/office/drawing/2014/main" id="{2664A07B-063A-48D4-8DD7-564B1CDF0101}"/>
              </a:ext>
            </a:extLst>
          </p:cNvPr>
          <p:cNvSpPr txBox="1"/>
          <p:nvPr/>
        </p:nvSpPr>
        <p:spPr>
          <a:xfrm>
            <a:off x="7213242" y="6223277"/>
            <a:ext cx="2727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chemeClr val="dk1"/>
                </a:solidFill>
                <a:highlight>
                  <a:srgbClr val="008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ym typeface="Calibri"/>
              </a:rPr>
              <a:t>MIC Prediction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 t="29333" r="61346" b="32718"/>
          <a:stretch/>
        </p:blipFill>
        <p:spPr>
          <a:xfrm>
            <a:off x="9834015" y="506142"/>
            <a:ext cx="2052453" cy="101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9310312" y="67433"/>
            <a:ext cx="31521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000" dirty="0">
                <a:sym typeface="Calibri"/>
              </a:rPr>
              <a:t>Cheminformatics</a:t>
            </a:r>
            <a:endParaRPr sz="1600" dirty="0"/>
          </a:p>
        </p:txBody>
      </p:sp>
      <p:cxnSp>
        <p:nvCxnSpPr>
          <p:cNvPr id="167" name="Google Shape;167;p5"/>
          <p:cNvCxnSpPr>
            <a:cxnSpLocks/>
            <a:stCxn id="165" idx="1"/>
          </p:cNvCxnSpPr>
          <p:nvPr/>
        </p:nvCxnSpPr>
        <p:spPr>
          <a:xfrm flipH="1">
            <a:off x="9014791" y="1013879"/>
            <a:ext cx="819224" cy="41427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8" name="Google Shape;168;p5" descr="May Cause) Side Effects – Games Adults Pl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959" y="4646401"/>
            <a:ext cx="1179013" cy="117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5467429" y="5682588"/>
            <a:ext cx="31478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Pharmacological Traits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0" name="Google Shape;170;p5"/>
          <p:cNvCxnSpPr>
            <a:cxnSpLocks/>
          </p:cNvCxnSpPr>
          <p:nvPr/>
        </p:nvCxnSpPr>
        <p:spPr>
          <a:xfrm flipV="1">
            <a:off x="7445145" y="3672138"/>
            <a:ext cx="198752" cy="107857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" name="Google Shape;171;p5"/>
          <p:cNvSpPr/>
          <p:nvPr/>
        </p:nvSpPr>
        <p:spPr>
          <a:xfrm>
            <a:off x="9617725" y="3127807"/>
            <a:ext cx="28447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Medical Center data</a:t>
            </a:r>
            <a:endParaRPr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2" name="Google Shape;172;p5" descr="Medical record - Free medical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5239" y="5002739"/>
            <a:ext cx="1390145" cy="13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 descr="Hospital building medical center front view icon Vector Image"/>
          <p:cNvPicPr preferRelativeResize="0"/>
          <p:nvPr/>
        </p:nvPicPr>
        <p:blipFill rotWithShape="1">
          <a:blip r:embed="rId6">
            <a:alphaModFix/>
          </a:blip>
          <a:srcRect b="8138"/>
          <a:stretch/>
        </p:blipFill>
        <p:spPr>
          <a:xfrm>
            <a:off x="10175631" y="1770381"/>
            <a:ext cx="1548396" cy="127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7978787" y="6371486"/>
            <a:ext cx="28428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Patient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Record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Data</a:t>
            </a:r>
            <a:endParaRPr sz="20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5" name="Google Shape;175;p5"/>
          <p:cNvCxnSpPr>
            <a:cxnSpLocks/>
          </p:cNvCxnSpPr>
          <p:nvPr/>
        </p:nvCxnSpPr>
        <p:spPr>
          <a:xfrm flipH="1" flipV="1">
            <a:off x="8443331" y="3672138"/>
            <a:ext cx="571460" cy="125164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6" name="Google Shape;176;p5"/>
          <p:cNvCxnSpPr>
            <a:cxnSpLocks/>
            <a:stCxn id="173" idx="1"/>
          </p:cNvCxnSpPr>
          <p:nvPr/>
        </p:nvCxnSpPr>
        <p:spPr>
          <a:xfrm flipH="1">
            <a:off x="9104243" y="2410265"/>
            <a:ext cx="1071388" cy="10689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7" name="Google Shape;177;p5"/>
          <p:cNvSpPr txBox="1"/>
          <p:nvPr/>
        </p:nvSpPr>
        <p:spPr>
          <a:xfrm>
            <a:off x="10023984" y="5539260"/>
            <a:ext cx="22572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000" dirty="0">
                <a:sym typeface="Calibri"/>
              </a:rPr>
              <a:t>AMR Prediction</a:t>
            </a:r>
            <a:endParaRPr sz="2000" dirty="0">
              <a:sym typeface="Calibri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2281" y="3938172"/>
            <a:ext cx="1744700" cy="162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5"/>
          <p:cNvCxnSpPr>
            <a:cxnSpLocks/>
          </p:cNvCxnSpPr>
          <p:nvPr/>
        </p:nvCxnSpPr>
        <p:spPr>
          <a:xfrm flipH="1" flipV="1">
            <a:off x="8821387" y="3294852"/>
            <a:ext cx="1400281" cy="95909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4" name="תמונה 23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9D3F029D-64A0-4290-9015-21229C0E5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884" y="822567"/>
            <a:ext cx="2935311" cy="2935311"/>
          </a:xfrm>
          <a:prstGeom prst="rect">
            <a:avLst/>
          </a:prstGeom>
        </p:spPr>
      </p:pic>
      <p:sp>
        <p:nvSpPr>
          <p:cNvPr id="30" name="Google Shape;186;g100eed07319_2_50">
            <a:extLst>
              <a:ext uri="{FF2B5EF4-FFF2-40B4-BE49-F238E27FC236}">
                <a16:creationId xmlns:a16="http://schemas.microsoft.com/office/drawing/2014/main" id="{DCB135CB-E5ED-4A5C-A48C-D93361C6E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970" y="67433"/>
            <a:ext cx="8616521" cy="77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Problem Overview &amp; Motivation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FAC3A92-2259-6DB9-02E8-9F8D8F945710}"/>
              </a:ext>
            </a:extLst>
          </p:cNvPr>
          <p:cNvSpPr txBox="1"/>
          <p:nvPr/>
        </p:nvSpPr>
        <p:spPr>
          <a:xfrm>
            <a:off x="101933" y="921622"/>
            <a:ext cx="6504129" cy="52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indent="-2921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  <a:def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Calibri"/>
              </a:defRPr>
            </a:lvl1pPr>
            <a:lvl2pPr marL="914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dirty="0"/>
              <a:t>Requires extensive up-to-date knowledge</a:t>
            </a:r>
          </a:p>
          <a:p>
            <a:pPr>
              <a:lnSpc>
                <a:spcPct val="130000"/>
              </a:lnSpc>
            </a:pPr>
            <a:r>
              <a:rPr lang="en-US" dirty="0"/>
              <a:t>Lack of Systematic Algorithmic Tools –</a:t>
            </a:r>
            <a:r>
              <a:rPr lang="en-US" dirty="0">
                <a:sym typeface="Tahoma"/>
              </a:rPr>
              <a:t> </a:t>
            </a: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No automated process exists which takes multiple variables under consideration</a:t>
            </a:r>
            <a:endParaRPr lang="en-US" altLang="en-US" dirty="0"/>
          </a:p>
          <a:p>
            <a:pPr>
              <a:lnSpc>
                <a:spcPct val="130000"/>
              </a:lnSpc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Long duration of current workflow</a:t>
            </a:r>
            <a:endParaRPr lang="en-US" altLang="en-US" dirty="0"/>
          </a:p>
          <a:p>
            <a:pPr>
              <a:lnSpc>
                <a:spcPct val="130000"/>
              </a:lnSpc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Non optimal treatment during process delay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Lack of time and automated tools cause difficulty to evaluate all alternatives and data in a precise manner</a:t>
            </a: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endParaRPr lang="en-US" altLang="en-US" dirty="0">
              <a:sym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FA828A3-44BB-4361-822A-8BAD437D3C1D}"/>
              </a:ext>
            </a:extLst>
          </p:cNvPr>
          <p:cNvSpPr txBox="1"/>
          <p:nvPr/>
        </p:nvSpPr>
        <p:spPr>
          <a:xfrm>
            <a:off x="564816" y="1734271"/>
            <a:ext cx="5172440" cy="324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Tahoma"/>
                <a:ea typeface="Tahoma"/>
                <a:cs typeface="Tahoma"/>
                <a:sym typeface="Tahoma"/>
              </a:rPr>
              <a:t>Development of end-to-end decision-support recommendation system for medical staff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Tahoma"/>
                <a:ea typeface="Tahoma"/>
                <a:cs typeface="Tahoma"/>
                <a:sym typeface="Tahoma"/>
              </a:rPr>
              <a:t>Rule based HRS</a:t>
            </a:r>
            <a:endParaRPr lang="en-US" sz="3200" dirty="0"/>
          </a:p>
        </p:txBody>
      </p:sp>
      <p:sp>
        <p:nvSpPr>
          <p:cNvPr id="48" name="Google Shape;195;p6">
            <a:extLst>
              <a:ext uri="{FF2B5EF4-FFF2-40B4-BE49-F238E27FC236}">
                <a16:creationId xmlns:a16="http://schemas.microsoft.com/office/drawing/2014/main" id="{03FE69D6-0DA0-4CEC-A5D7-94F773379D8D}"/>
              </a:ext>
            </a:extLst>
          </p:cNvPr>
          <p:cNvSpPr txBox="1">
            <a:spLocks/>
          </p:cNvSpPr>
          <p:nvPr/>
        </p:nvSpPr>
        <p:spPr>
          <a:xfrm>
            <a:off x="1072709" y="569607"/>
            <a:ext cx="3872495" cy="77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Project Goal</a:t>
            </a:r>
          </a:p>
        </p:txBody>
      </p:sp>
      <p:pic>
        <p:nvPicPr>
          <p:cNvPr id="18" name="Google Shape;165;p5">
            <a:extLst>
              <a:ext uri="{FF2B5EF4-FFF2-40B4-BE49-F238E27FC236}">
                <a16:creationId xmlns:a16="http://schemas.microsoft.com/office/drawing/2014/main" id="{6ACC57EB-D812-87CA-3970-0494229D10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333" r="61346" b="32718"/>
          <a:stretch/>
        </p:blipFill>
        <p:spPr>
          <a:xfrm>
            <a:off x="9834015" y="506142"/>
            <a:ext cx="2052453" cy="1015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67;p5">
            <a:extLst>
              <a:ext uri="{FF2B5EF4-FFF2-40B4-BE49-F238E27FC236}">
                <a16:creationId xmlns:a16="http://schemas.microsoft.com/office/drawing/2014/main" id="{A72A8569-BF48-4248-2483-0D2D35773BC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014791" y="1013879"/>
            <a:ext cx="819224" cy="41427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0" name="Google Shape;168;p5" descr="May Cause) Side Effects – Games Adults Play">
            <a:extLst>
              <a:ext uri="{FF2B5EF4-FFF2-40B4-BE49-F238E27FC236}">
                <a16:creationId xmlns:a16="http://schemas.microsoft.com/office/drawing/2014/main" id="{E686F3FF-E8E3-ADE4-395D-19E9EBDD36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959" y="4646401"/>
            <a:ext cx="1179013" cy="117602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69;p5">
            <a:extLst>
              <a:ext uri="{FF2B5EF4-FFF2-40B4-BE49-F238E27FC236}">
                <a16:creationId xmlns:a16="http://schemas.microsoft.com/office/drawing/2014/main" id="{0909C997-DA81-95D8-2D9B-195DE5891A1C}"/>
              </a:ext>
            </a:extLst>
          </p:cNvPr>
          <p:cNvSpPr txBox="1"/>
          <p:nvPr/>
        </p:nvSpPr>
        <p:spPr>
          <a:xfrm>
            <a:off x="5467429" y="5682588"/>
            <a:ext cx="31478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Pharmacological Traits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Google Shape;170;p5">
            <a:extLst>
              <a:ext uri="{FF2B5EF4-FFF2-40B4-BE49-F238E27FC236}">
                <a16:creationId xmlns:a16="http://schemas.microsoft.com/office/drawing/2014/main" id="{32E01D02-304D-7614-F2FE-E3DDFB067D66}"/>
              </a:ext>
            </a:extLst>
          </p:cNvPr>
          <p:cNvCxnSpPr>
            <a:cxnSpLocks/>
          </p:cNvCxnSpPr>
          <p:nvPr/>
        </p:nvCxnSpPr>
        <p:spPr>
          <a:xfrm flipV="1">
            <a:off x="7445145" y="3672138"/>
            <a:ext cx="198752" cy="107857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171;p5">
            <a:extLst>
              <a:ext uri="{FF2B5EF4-FFF2-40B4-BE49-F238E27FC236}">
                <a16:creationId xmlns:a16="http://schemas.microsoft.com/office/drawing/2014/main" id="{FF956396-B39D-97F1-D048-E1C5FBAA4E04}"/>
              </a:ext>
            </a:extLst>
          </p:cNvPr>
          <p:cNvSpPr/>
          <p:nvPr/>
        </p:nvSpPr>
        <p:spPr>
          <a:xfrm>
            <a:off x="9617725" y="3127807"/>
            <a:ext cx="28447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Medical Center data</a:t>
            </a:r>
            <a:endParaRPr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Google Shape;172;p5" descr="Medical record - Free medical icons">
            <a:extLst>
              <a:ext uri="{FF2B5EF4-FFF2-40B4-BE49-F238E27FC236}">
                <a16:creationId xmlns:a16="http://schemas.microsoft.com/office/drawing/2014/main" id="{1F23603A-F1F2-7425-1841-8676C3022F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5239" y="5002739"/>
            <a:ext cx="1390145" cy="13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3;p5" descr="Hospital building medical center front view icon Vector Image">
            <a:extLst>
              <a:ext uri="{FF2B5EF4-FFF2-40B4-BE49-F238E27FC236}">
                <a16:creationId xmlns:a16="http://schemas.microsoft.com/office/drawing/2014/main" id="{A9D8826A-8A36-44BA-0A73-D0FAF9A412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8138"/>
          <a:stretch/>
        </p:blipFill>
        <p:spPr>
          <a:xfrm>
            <a:off x="10175631" y="1770381"/>
            <a:ext cx="1548396" cy="127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4;p5">
            <a:extLst>
              <a:ext uri="{FF2B5EF4-FFF2-40B4-BE49-F238E27FC236}">
                <a16:creationId xmlns:a16="http://schemas.microsoft.com/office/drawing/2014/main" id="{5C0898EF-C52B-C2ED-4561-1A32AB050715}"/>
              </a:ext>
            </a:extLst>
          </p:cNvPr>
          <p:cNvSpPr/>
          <p:nvPr/>
        </p:nvSpPr>
        <p:spPr>
          <a:xfrm>
            <a:off x="7978787" y="6371486"/>
            <a:ext cx="28428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Patient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Record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Data</a:t>
            </a:r>
            <a:endParaRPr sz="20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Google Shape;175;p5">
            <a:extLst>
              <a:ext uri="{FF2B5EF4-FFF2-40B4-BE49-F238E27FC236}">
                <a16:creationId xmlns:a16="http://schemas.microsoft.com/office/drawing/2014/main" id="{701784F3-D99A-CFF1-5670-F4E8EBA8563C}"/>
              </a:ext>
            </a:extLst>
          </p:cNvPr>
          <p:cNvCxnSpPr>
            <a:cxnSpLocks/>
          </p:cNvCxnSpPr>
          <p:nvPr/>
        </p:nvCxnSpPr>
        <p:spPr>
          <a:xfrm flipH="1" flipV="1">
            <a:off x="8443331" y="3672138"/>
            <a:ext cx="571460" cy="125164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" name="Google Shape;176;p5">
            <a:extLst>
              <a:ext uri="{FF2B5EF4-FFF2-40B4-BE49-F238E27FC236}">
                <a16:creationId xmlns:a16="http://schemas.microsoft.com/office/drawing/2014/main" id="{933E6D3A-69E6-BD80-EE4F-2CA08AB0AD5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104243" y="2410265"/>
            <a:ext cx="1071388" cy="10689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Google Shape;177;p5">
            <a:extLst>
              <a:ext uri="{FF2B5EF4-FFF2-40B4-BE49-F238E27FC236}">
                <a16:creationId xmlns:a16="http://schemas.microsoft.com/office/drawing/2014/main" id="{FB81EEF5-DC9F-AD3E-5ACC-60EEEA467193}"/>
              </a:ext>
            </a:extLst>
          </p:cNvPr>
          <p:cNvSpPr txBox="1"/>
          <p:nvPr/>
        </p:nvSpPr>
        <p:spPr>
          <a:xfrm>
            <a:off x="10023984" y="5539260"/>
            <a:ext cx="22572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000" dirty="0">
                <a:sym typeface="Calibri"/>
              </a:rPr>
              <a:t>AMR Prediction</a:t>
            </a:r>
            <a:endParaRPr sz="2000" dirty="0">
              <a:sym typeface="Calibri"/>
            </a:endParaRPr>
          </a:p>
        </p:txBody>
      </p:sp>
      <p:pic>
        <p:nvPicPr>
          <p:cNvPr id="30" name="Google Shape;178;p5">
            <a:extLst>
              <a:ext uri="{FF2B5EF4-FFF2-40B4-BE49-F238E27FC236}">
                <a16:creationId xmlns:a16="http://schemas.microsoft.com/office/drawing/2014/main" id="{C0FAFEB8-EBA5-B4FC-913F-A690F3C064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2281" y="3938172"/>
            <a:ext cx="1744700" cy="162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79;p5">
            <a:extLst>
              <a:ext uri="{FF2B5EF4-FFF2-40B4-BE49-F238E27FC236}">
                <a16:creationId xmlns:a16="http://schemas.microsoft.com/office/drawing/2014/main" id="{55F8F1DB-4C27-9B1D-37D7-53A6914E2ADB}"/>
              </a:ext>
            </a:extLst>
          </p:cNvPr>
          <p:cNvCxnSpPr>
            <a:cxnSpLocks/>
          </p:cNvCxnSpPr>
          <p:nvPr/>
        </p:nvCxnSpPr>
        <p:spPr>
          <a:xfrm flipH="1" flipV="1">
            <a:off x="8821387" y="3294852"/>
            <a:ext cx="1400281" cy="95909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2" name="תמונה 31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A7D37A3B-5BA4-F629-B257-FBCFB779A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884" y="822567"/>
            <a:ext cx="2935311" cy="2935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246912" y="165899"/>
            <a:ext cx="10988478" cy="31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ahoma"/>
                <a:ea typeface="Tahoma"/>
                <a:cs typeface="Tahoma"/>
              </a:rPr>
              <a:t>Preliminary Generic Solution - Reminder</a:t>
            </a:r>
            <a:endParaRPr b="1" dirty="0">
              <a:latin typeface="Tahoma"/>
              <a:ea typeface="Tahoma"/>
              <a:cs typeface="Tahoma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1461282" y="2437592"/>
            <a:ext cx="1055076" cy="86963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NGS</a:t>
            </a:r>
            <a:endParaRPr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-18004" y="3196719"/>
            <a:ext cx="1055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Sample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3340491" y="2509838"/>
            <a:ext cx="1603717" cy="86963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MIC Predictor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7142122" y="2539053"/>
            <a:ext cx="1659988" cy="858586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Treatment Ranking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961493" y="4027610"/>
            <a:ext cx="2039815" cy="1266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Context-Aware Treatment Recommender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3312241" y="3591368"/>
            <a:ext cx="1640059" cy="101287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Standard WGS Pipeline</a:t>
            </a:r>
            <a:endParaRPr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89" name="Google Shape;189;p7"/>
          <p:cNvCxnSpPr>
            <a:stCxn id="185" idx="3"/>
          </p:cNvCxnSpPr>
          <p:nvPr/>
        </p:nvCxnSpPr>
        <p:spPr>
          <a:xfrm>
            <a:off x="4944208" y="2944654"/>
            <a:ext cx="2117100" cy="3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0" name="Google Shape;190;p7"/>
          <p:cNvCxnSpPr>
            <a:stCxn id="188" idx="3"/>
          </p:cNvCxnSpPr>
          <p:nvPr/>
        </p:nvCxnSpPr>
        <p:spPr>
          <a:xfrm rot="10800000" flipH="1">
            <a:off x="4952300" y="3078405"/>
            <a:ext cx="2109000" cy="101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1" name="Google Shape;191;p7" descr="The NHS joins the information revolution with electronic patient records |  Watermark Technologies Ltd"/>
          <p:cNvPicPr preferRelativeResize="0"/>
          <p:nvPr/>
        </p:nvPicPr>
        <p:blipFill rotWithShape="1">
          <a:blip r:embed="rId4">
            <a:alphaModFix/>
          </a:blip>
          <a:srcRect r="23789"/>
          <a:stretch/>
        </p:blipFill>
        <p:spPr>
          <a:xfrm>
            <a:off x="9966960" y="3708401"/>
            <a:ext cx="1889637" cy="17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89" y="2508528"/>
            <a:ext cx="689501" cy="6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6">
            <a:alphaModFix/>
          </a:blip>
          <a:srcRect l="346" t="13333" r="59616" b="16306"/>
          <a:stretch/>
        </p:blipFill>
        <p:spPr>
          <a:xfrm>
            <a:off x="3869881" y="1092073"/>
            <a:ext cx="716336" cy="708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7"/>
          <p:cNvCxnSpPr/>
          <p:nvPr/>
        </p:nvCxnSpPr>
        <p:spPr>
          <a:xfrm>
            <a:off x="938599" y="2872408"/>
            <a:ext cx="4267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7"/>
          <p:cNvCxnSpPr/>
          <p:nvPr/>
        </p:nvCxnSpPr>
        <p:spPr>
          <a:xfrm rot="10800000" flipH="1">
            <a:off x="2592252" y="2861033"/>
            <a:ext cx="608148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6" name="Google Shape;196;p7"/>
          <p:cNvCxnSpPr>
            <a:cxnSpLocks/>
          </p:cNvCxnSpPr>
          <p:nvPr/>
        </p:nvCxnSpPr>
        <p:spPr>
          <a:xfrm>
            <a:off x="938599" y="3196719"/>
            <a:ext cx="2320583" cy="11004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7" name="Google Shape;197;p7"/>
          <p:cNvCxnSpPr/>
          <p:nvPr/>
        </p:nvCxnSpPr>
        <p:spPr>
          <a:xfrm>
            <a:off x="4142349" y="1881225"/>
            <a:ext cx="1" cy="6013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8" name="Google Shape;198;p7"/>
          <p:cNvPicPr preferRelativeResize="0"/>
          <p:nvPr/>
        </p:nvPicPr>
        <p:blipFill rotWithShape="1">
          <a:blip r:embed="rId7">
            <a:alphaModFix/>
          </a:blip>
          <a:srcRect t="29333" r="61346" b="32719"/>
          <a:stretch/>
        </p:blipFill>
        <p:spPr>
          <a:xfrm>
            <a:off x="6158928" y="952324"/>
            <a:ext cx="1496188" cy="82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 descr="May Cause) Side Effects – Games Adults Pla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3712" y="1040021"/>
            <a:ext cx="1176025" cy="11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/>
          <p:nvPr/>
        </p:nvSpPr>
        <p:spPr>
          <a:xfrm>
            <a:off x="6013985" y="649209"/>
            <a:ext cx="22809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Cheminformatics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8872576" y="736752"/>
            <a:ext cx="27956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Pharmacological Traits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2793835" y="705911"/>
            <a:ext cx="29473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Antibiotic Repertoire 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7188332" y="6088182"/>
            <a:ext cx="32275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Medical Center data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4" name="Google Shape;204;p7" descr="Medical record - Free medical icon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1964" y="5008294"/>
            <a:ext cx="1386622" cy="138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 descr="Hospital building medical center front view icon Vector Image"/>
          <p:cNvPicPr preferRelativeResize="0"/>
          <p:nvPr/>
        </p:nvPicPr>
        <p:blipFill rotWithShape="1">
          <a:blip r:embed="rId10">
            <a:alphaModFix/>
          </a:blip>
          <a:srcRect b="8136"/>
          <a:stretch/>
        </p:blipFill>
        <p:spPr>
          <a:xfrm>
            <a:off x="6096000" y="5348573"/>
            <a:ext cx="1544472" cy="1279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7"/>
          <p:cNvCxnSpPr/>
          <p:nvPr/>
        </p:nvCxnSpPr>
        <p:spPr>
          <a:xfrm>
            <a:off x="6771003" y="1748757"/>
            <a:ext cx="766907" cy="7783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7" name="Google Shape;207;p7"/>
          <p:cNvCxnSpPr/>
          <p:nvPr/>
        </p:nvCxnSpPr>
        <p:spPr>
          <a:xfrm flipH="1">
            <a:off x="8433639" y="1460663"/>
            <a:ext cx="1348310" cy="9948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8" name="Google Shape;208;p7"/>
          <p:cNvSpPr/>
          <p:nvPr/>
        </p:nvSpPr>
        <p:spPr>
          <a:xfrm>
            <a:off x="3587234" y="6383158"/>
            <a:ext cx="26123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Patient Record data</a:t>
            </a: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9" name="Google Shape;209;p7"/>
          <p:cNvCxnSpPr>
            <a:cxnSpLocks/>
            <a:endCxn id="187" idx="1"/>
          </p:cNvCxnSpPr>
          <p:nvPr/>
        </p:nvCxnSpPr>
        <p:spPr>
          <a:xfrm flipV="1">
            <a:off x="5650136" y="4660656"/>
            <a:ext cx="1311357" cy="89263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0" name="Google Shape;210;p7"/>
          <p:cNvCxnSpPr>
            <a:cxnSpLocks/>
            <a:stCxn id="205" idx="3"/>
          </p:cNvCxnSpPr>
          <p:nvPr/>
        </p:nvCxnSpPr>
        <p:spPr>
          <a:xfrm flipV="1">
            <a:off x="7640472" y="5348573"/>
            <a:ext cx="654458" cy="63988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1" name="Google Shape;211;p7"/>
          <p:cNvCxnSpPr/>
          <p:nvPr/>
        </p:nvCxnSpPr>
        <p:spPr>
          <a:xfrm rot="10800000" flipH="1">
            <a:off x="9088302" y="4643978"/>
            <a:ext cx="693647" cy="77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7"/>
          <p:cNvCxnSpPr>
            <a:stCxn id="186" idx="2"/>
            <a:endCxn id="187" idx="0"/>
          </p:cNvCxnSpPr>
          <p:nvPr/>
        </p:nvCxnSpPr>
        <p:spPr>
          <a:xfrm>
            <a:off x="7972116" y="3397639"/>
            <a:ext cx="9300" cy="63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F8E90D7-6975-451E-BCB2-1A97697109E4}"/>
              </a:ext>
            </a:extLst>
          </p:cNvPr>
          <p:cNvSpPr txBox="1"/>
          <p:nvPr/>
        </p:nvSpPr>
        <p:spPr>
          <a:xfrm>
            <a:off x="9966961" y="2539053"/>
            <a:ext cx="140851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 in Research</a:t>
            </a:r>
            <a:endParaRPr lang="he-I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16D575E-A215-40E4-B666-C27C261A9546}"/>
              </a:ext>
            </a:extLst>
          </p:cNvPr>
          <p:cNvCxnSpPr>
            <a:stCxn id="4" idx="1"/>
            <a:endCxn id="186" idx="3"/>
          </p:cNvCxnSpPr>
          <p:nvPr/>
        </p:nvCxnSpPr>
        <p:spPr>
          <a:xfrm flipH="1">
            <a:off x="8802110" y="2892996"/>
            <a:ext cx="1164851" cy="7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16136DB9-C9BE-4EEA-BBD3-3E090F8BFEF3}"/>
              </a:ext>
            </a:extLst>
          </p:cNvPr>
          <p:cNvCxnSpPr>
            <a:cxnSpLocks/>
          </p:cNvCxnSpPr>
          <p:nvPr/>
        </p:nvCxnSpPr>
        <p:spPr>
          <a:xfrm flipH="1">
            <a:off x="9001309" y="3233130"/>
            <a:ext cx="965651" cy="783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oogle Shape;209;p7">
            <a:extLst>
              <a:ext uri="{FF2B5EF4-FFF2-40B4-BE49-F238E27FC236}">
                <a16:creationId xmlns:a16="http://schemas.microsoft.com/office/drawing/2014/main" id="{A36C3363-E8A9-471C-BC94-43163F5680C1}"/>
              </a:ext>
            </a:extLst>
          </p:cNvPr>
          <p:cNvCxnSpPr>
            <a:cxnSpLocks/>
          </p:cNvCxnSpPr>
          <p:nvPr/>
        </p:nvCxnSpPr>
        <p:spPr>
          <a:xfrm flipV="1">
            <a:off x="5358306" y="3379470"/>
            <a:ext cx="1830026" cy="17279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6;p10">
            <a:extLst>
              <a:ext uri="{FF2B5EF4-FFF2-40B4-BE49-F238E27FC236}">
                <a16:creationId xmlns:a16="http://schemas.microsoft.com/office/drawing/2014/main" id="{F2DD0159-062A-4285-BC0B-C30062381500}"/>
              </a:ext>
            </a:extLst>
          </p:cNvPr>
          <p:cNvSpPr txBox="1">
            <a:spLocks/>
          </p:cNvSpPr>
          <p:nvPr/>
        </p:nvSpPr>
        <p:spPr>
          <a:xfrm>
            <a:off x="4432383" y="0"/>
            <a:ext cx="3896728" cy="89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  <a:buFont typeface="Tahoma"/>
              <a:buNone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General SSD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83525D3-9DAC-4F54-8806-4FBBB671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47" y="764166"/>
            <a:ext cx="7979150" cy="59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;g100eed07319_2_50">
            <a:extLst>
              <a:ext uri="{FF2B5EF4-FFF2-40B4-BE49-F238E27FC236}">
                <a16:creationId xmlns:a16="http://schemas.microsoft.com/office/drawing/2014/main" id="{445ED880-BD35-466C-EB2D-E113138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951" y="0"/>
            <a:ext cx="4024175" cy="76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 sz="3600" b="1" dirty="0">
                <a:latin typeface="Tahoma"/>
                <a:ea typeface="Tahoma"/>
                <a:cs typeface="Tahoma"/>
                <a:sym typeface="Tahoma"/>
              </a:rPr>
              <a:t>Systems</a:t>
            </a:r>
            <a:r>
              <a:rPr lang="he-IL" sz="3600" b="1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600" b="1" dirty="0">
                <a:latin typeface="Tahoma"/>
                <a:ea typeface="Tahoma"/>
                <a:cs typeface="Tahoma"/>
                <a:sym typeface="Tahoma"/>
              </a:rPr>
              <a:t>Review</a:t>
            </a:r>
            <a:endParaRPr sz="3600" b="1" dirty="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7" name="טבלה 7">
            <a:extLst>
              <a:ext uri="{FF2B5EF4-FFF2-40B4-BE49-F238E27FC236}">
                <a16:creationId xmlns:a16="http://schemas.microsoft.com/office/drawing/2014/main" id="{D0C525A4-912D-BBD2-640E-6BDE911CA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44815"/>
              </p:ext>
            </p:extLst>
          </p:nvPr>
        </p:nvGraphicFramePr>
        <p:xfrm>
          <a:off x="58727" y="881335"/>
          <a:ext cx="12074546" cy="5431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864">
                  <a:extLst>
                    <a:ext uri="{9D8B030D-6E8A-4147-A177-3AD203B41FA5}">
                      <a16:colId xmlns:a16="http://schemas.microsoft.com/office/drawing/2014/main" val="3001501023"/>
                    </a:ext>
                  </a:extLst>
                </a:gridCol>
                <a:gridCol w="2789682">
                  <a:extLst>
                    <a:ext uri="{9D8B030D-6E8A-4147-A177-3AD203B41FA5}">
                      <a16:colId xmlns:a16="http://schemas.microsoft.com/office/drawing/2014/main" val="838362105"/>
                    </a:ext>
                  </a:extLst>
                </a:gridCol>
                <a:gridCol w="1847272">
                  <a:extLst>
                    <a:ext uri="{9D8B030D-6E8A-4147-A177-3AD203B41FA5}">
                      <a16:colId xmlns:a16="http://schemas.microsoft.com/office/drawing/2014/main" val="504632347"/>
                    </a:ext>
                  </a:extLst>
                </a:gridCol>
                <a:gridCol w="2561288">
                  <a:extLst>
                    <a:ext uri="{9D8B030D-6E8A-4147-A177-3AD203B41FA5}">
                      <a16:colId xmlns:a16="http://schemas.microsoft.com/office/drawing/2014/main" val="2082761811"/>
                    </a:ext>
                  </a:extLst>
                </a:gridCol>
                <a:gridCol w="3845440">
                  <a:extLst>
                    <a:ext uri="{9D8B030D-6E8A-4147-A177-3AD203B41FA5}">
                      <a16:colId xmlns:a16="http://schemas.microsoft.com/office/drawing/2014/main" val="219124375"/>
                    </a:ext>
                  </a:extLst>
                </a:gridCol>
              </a:tblGrid>
              <a:tr h="313537">
                <a:tc>
                  <a:txBody>
                    <a:bodyPr/>
                    <a:lstStyle/>
                    <a:p>
                      <a:pPr algn="l" rtl="0"/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Description &amp;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Advantages &amp; 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67283"/>
                  </a:ext>
                </a:extLst>
              </a:tr>
              <a:tr h="1453196">
                <a:tc>
                  <a:txBody>
                    <a:bodyPr/>
                    <a:lstStyle/>
                    <a:p>
                      <a:pPr algn="l" rtl="0"/>
                      <a:r>
                        <a:rPr lang="en-US" sz="17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Gräße</a:t>
                      </a: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 et al. 2017</a:t>
                      </a:r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Recommending an ideal treatment for patients suffering from psoriasis, based on classic recommendation methos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Driven</a:t>
                      </a:r>
                    </a:p>
                    <a:p>
                      <a:pPr algn="l" rtl="0"/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l" rtl="0"/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Collaborative filtering</a:t>
                      </a:r>
                    </a:p>
                    <a:p>
                      <a:pPr marL="457200" lvl="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Content base</a:t>
                      </a:r>
                    </a:p>
                    <a:p>
                      <a:pPr marL="457200" lvl="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Demographic based</a:t>
                      </a:r>
                    </a:p>
                    <a:p>
                      <a:pPr marL="457200" lvl="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Pearson correlation</a:t>
                      </a: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Neighbors amount improved results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inability to provide some recommendations due to scarcity of data 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cold start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281052"/>
                  </a:ext>
                </a:extLst>
              </a:tr>
              <a:tr h="1225243">
                <a:tc>
                  <a:txBody>
                    <a:bodyPr/>
                    <a:lstStyle/>
                    <a:p>
                      <a:pPr algn="l" rtl="0"/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Lamy et al 2020</a:t>
                      </a:r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Explainable decision support through the learning and visualization of preferences</a:t>
                      </a:r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Combined - Data driven and knowledge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AFB – optimization </a:t>
                      </a:r>
                    </a:p>
                    <a:p>
                      <a:pPr marL="45720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Problem</a:t>
                      </a:r>
                    </a:p>
                    <a:p>
                      <a:pPr marL="45720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Ontology – OWL</a:t>
                      </a:r>
                    </a:p>
                    <a:p>
                      <a:pPr marL="457200" algn="l" rtl="1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Rainbow boxes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Explainability for medical staff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Learning is not fully reproducible</a:t>
                      </a:r>
                      <a:endParaRPr lang="he-IL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binary ranking for treatments – recommended / not 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26666"/>
                  </a:ext>
                </a:extLst>
              </a:tr>
              <a:tr h="1999426">
                <a:tc>
                  <a:txBody>
                    <a:bodyPr/>
                    <a:lstStyle/>
                    <a:p>
                      <a:pPr algn="l" rtl="0"/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Souissi et al 2019 PARS</a:t>
                      </a:r>
                      <a:endParaRPr lang="en-US" sz="17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Two-stage decision model from evaluation and selection of antibiotics according to effectiveness, categorization according to effectiveness and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Knowledge and Rule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0" algn="l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Ontology – OWL</a:t>
                      </a:r>
                    </a:p>
                    <a:p>
                      <a:pPr marL="457200" marR="0" lvl="0" indent="0" algn="l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Semantic technologies</a:t>
                      </a:r>
                    </a:p>
                    <a:p>
                      <a:pPr marL="457200" marR="0" lvl="0" indent="0" algn="l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Majority rule sorting</a:t>
                      </a: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Ability to provide physicians with antibiotic prescription recommendations accompanied by an explanation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dividing the alternatives into categories (recommended, possible and desirable to avoid) – no internal 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6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39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10757</TotalTime>
  <Words>1011</Words>
  <Application>Microsoft Office PowerPoint</Application>
  <PresentationFormat>מסך רחב</PresentationFormat>
  <Paragraphs>210</Paragraphs>
  <Slides>25</Slides>
  <Notes>22</Notes>
  <HiddenSlides>10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25</vt:i4>
      </vt:variant>
    </vt:vector>
  </HeadingPairs>
  <TitlesOfParts>
    <vt:vector size="33" baseType="lpstr">
      <vt:lpstr>Calibri</vt:lpstr>
      <vt:lpstr>Tahoma</vt:lpstr>
      <vt:lpstr>Arial</vt:lpstr>
      <vt:lpstr>Arial</vt:lpstr>
      <vt:lpstr>Wingdings</vt:lpstr>
      <vt:lpstr>Office Theme</vt:lpstr>
      <vt:lpstr>1_Office Theme</vt:lpstr>
      <vt:lpstr>2_Office Theme</vt:lpstr>
      <vt:lpstr>G2P2S Navigating AMR using  multi-modal data analysis  Recommendation System for Antibiotic Treatment</vt:lpstr>
      <vt:lpstr>Project Members</vt:lpstr>
      <vt:lpstr>Introduction</vt:lpstr>
      <vt:lpstr>Background - Modern microlab workflow &amp; impact of NGS</vt:lpstr>
      <vt:lpstr>Problem Overview &amp; Motivation</vt:lpstr>
      <vt:lpstr>מצגת של PowerPoint‏</vt:lpstr>
      <vt:lpstr>Preliminary Generic Solution - Reminder</vt:lpstr>
      <vt:lpstr>מצגת של PowerPoint‏</vt:lpstr>
      <vt:lpstr>Systems Review</vt:lpstr>
      <vt:lpstr>Main Comparison Criteria</vt:lpstr>
      <vt:lpstr>Our Solution</vt:lpstr>
      <vt:lpstr>Our Solution System Architecture &amp; Workflow Overview</vt:lpstr>
      <vt:lpstr>Ranking Factors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Summary &amp; Achievements</vt:lpstr>
      <vt:lpstr>Discussion &amp; Future Work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G2P2S Navigating AMR using  multi-modal data analysis</dc:title>
  <dc:creator>גיא זיידמן</dc:creator>
  <cp:lastModifiedBy>Gal Agasi</cp:lastModifiedBy>
  <cp:revision>378</cp:revision>
  <dcterms:created xsi:type="dcterms:W3CDTF">2021-08-02T14:15:23Z</dcterms:created>
  <dcterms:modified xsi:type="dcterms:W3CDTF">2022-06-22T18:37:30Z</dcterms:modified>
</cp:coreProperties>
</file>